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1"/>
  </p:sldMasterIdLst>
  <p:sldIdLst>
    <p:sldId id="283" r:id="rId2"/>
    <p:sldId id="290" r:id="rId3"/>
    <p:sldId id="291" r:id="rId4"/>
    <p:sldId id="292" r:id="rId5"/>
    <p:sldId id="293" r:id="rId6"/>
    <p:sldId id="294" r:id="rId7"/>
    <p:sldId id="295" r:id="rId8"/>
    <p:sldId id="296" r:id="rId9"/>
    <p:sldId id="298" r:id="rId10"/>
    <p:sldId id="299" r:id="rId11"/>
    <p:sldId id="300" r:id="rId12"/>
    <p:sldId id="285" r:id="rId13"/>
    <p:sldId id="302" r:id="rId14"/>
    <p:sldId id="288" r:id="rId15"/>
    <p:sldId id="301" r:id="rId16"/>
    <p:sldId id="304" r:id="rId17"/>
    <p:sldId id="286" r:id="rId18"/>
    <p:sldId id="287" r:id="rId19"/>
    <p:sldId id="305" r:id="rId2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varScale="1">
        <p:scale>
          <a:sx n="90" d="100"/>
          <a:sy n="90" d="100"/>
        </p:scale>
        <p:origin x="18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298613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1463141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he-IL" smtClean="0"/>
              <a:t>לחץ כדי לערוך סגנון כותרת של תבנית בסיס</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3610692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he-IL" smtClean="0"/>
              <a:t>לחץ כדי לערוך סגנון כותרת של תבנית בסיס</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00939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257033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עמודו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4"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420729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עמודת 3 תמונו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4"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3037816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nchorCtr="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140340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1865876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2261573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957519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430083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2385359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7" name="Date Placeholder 2"/>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3"/>
          <p:cNvSpPr>
            <a:spLocks noGrp="1"/>
          </p:cNvSpPr>
          <p:nvPr>
            <p:ph type="ftr" sz="quarter" idx="11"/>
          </p:nvPr>
        </p:nvSpPr>
        <p:spPr/>
        <p:txBody>
          <a:bodyPr/>
          <a:lstStyle/>
          <a:p>
            <a:endParaRPr lang="he-IL"/>
          </a:p>
        </p:txBody>
      </p:sp>
      <p:sp>
        <p:nvSpPr>
          <p:cNvPr id="6" name="Slide Number Placeholder 4"/>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288520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2"/>
          <p:cNvSpPr>
            <a:spLocks noGrp="1"/>
          </p:cNvSpPr>
          <p:nvPr>
            <p:ph type="ftr" sz="quarter" idx="11"/>
          </p:nvPr>
        </p:nvSpPr>
        <p:spPr/>
        <p:txBody>
          <a:bodyPr/>
          <a:lstStyle/>
          <a:p>
            <a:endParaRPr lang="he-IL"/>
          </a:p>
        </p:txBody>
      </p:sp>
      <p:sp>
        <p:nvSpPr>
          <p:cNvPr id="6" name="Slide Number Placeholder 3"/>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89209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7" name="Date Placeholder 4"/>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5" name="Footer Placeholder 5"/>
          <p:cNvSpPr>
            <a:spLocks noGrp="1"/>
          </p:cNvSpPr>
          <p:nvPr>
            <p:ph type="ftr" sz="quarter" idx="11"/>
          </p:nvPr>
        </p:nvSpPr>
        <p:spPr/>
        <p:txBody>
          <a:bodyPr/>
          <a:lstStyle/>
          <a:p>
            <a:endParaRPr lang="he-IL"/>
          </a:p>
        </p:txBody>
      </p:sp>
      <p:sp>
        <p:nvSpPr>
          <p:cNvPr id="6" name="Slide Number Placeholder 6"/>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107052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24585E16-4206-4BD0-82F0-E710AFA1C746}" type="datetimeFigureOut">
              <a:rPr lang="he-IL" smtClean="0"/>
              <a:t>כ"ד/טבת/תשע"ז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31AC940-D333-4631-964C-E00BC7DD586B}" type="slidenum">
              <a:rPr lang="he-IL" smtClean="0"/>
              <a:t>‹#›</a:t>
            </a:fld>
            <a:endParaRPr lang="he-IL"/>
          </a:p>
        </p:txBody>
      </p:sp>
    </p:spTree>
    <p:extLst>
      <p:ext uri="{BB962C8B-B14F-4D97-AF65-F5344CB8AC3E}">
        <p14:creationId xmlns:p14="http://schemas.microsoft.com/office/powerpoint/2010/main" val="4011893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4585E16-4206-4BD0-82F0-E710AFA1C746}" type="datetimeFigureOut">
              <a:rPr lang="he-IL" smtClean="0"/>
              <a:t>כ"ד/טבת/תשע"ז</a:t>
            </a:fld>
            <a:endParaRPr lang="he-I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he-IL"/>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31AC940-D333-4631-964C-E00BC7DD586B}" type="slidenum">
              <a:rPr lang="he-IL" smtClean="0"/>
              <a:t>‹#›</a:t>
            </a:fld>
            <a:endParaRPr lang="he-IL"/>
          </a:p>
        </p:txBody>
      </p:sp>
    </p:spTree>
    <p:extLst>
      <p:ext uri="{BB962C8B-B14F-4D97-AF65-F5344CB8AC3E}">
        <p14:creationId xmlns:p14="http://schemas.microsoft.com/office/powerpoint/2010/main" val="209968208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713471" y="1870859"/>
            <a:ext cx="9498226" cy="1068806"/>
          </a:xfrm>
        </p:spPr>
        <p:txBody>
          <a:bodyPr/>
          <a:lstStyle/>
          <a:p>
            <a:pPr algn="ctr"/>
            <a:r>
              <a:rPr lang="he-IL" sz="6000" b="1" u="sng" dirty="0">
                <a:solidFill>
                  <a:schemeClr val="accent1"/>
                </a:solidFill>
                <a:latin typeface="David" panose="020E0502060401010101" pitchFamily="34" charset="-79"/>
                <a:ea typeface="+mn-ea"/>
                <a:cs typeface="David" panose="020E0502060401010101" pitchFamily="34" charset="-79"/>
              </a:rPr>
              <a:t>פסילת ספרים</a:t>
            </a:r>
            <a:r>
              <a:rPr lang="he-IL" sz="6000" dirty="0" smtClean="0">
                <a:latin typeface="David" panose="020E0502060401010101" pitchFamily="34" charset="-79"/>
                <a:cs typeface="David" panose="020E0502060401010101" pitchFamily="34" charset="-79"/>
              </a:rPr>
              <a:t/>
            </a:r>
            <a:br>
              <a:rPr lang="he-IL" sz="6000" dirty="0" smtClean="0">
                <a:latin typeface="David" panose="020E0502060401010101" pitchFamily="34" charset="-79"/>
                <a:cs typeface="David" panose="020E0502060401010101" pitchFamily="34" charset="-79"/>
              </a:rPr>
            </a:br>
            <a:endParaRPr lang="he-IL" sz="6000"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a:blip r:embed="rId2"/>
          <a:stretch>
            <a:fillRect/>
          </a:stretch>
        </p:blipFill>
        <p:spPr>
          <a:xfrm>
            <a:off x="121507" y="158500"/>
            <a:ext cx="2311365" cy="970084"/>
          </a:xfrm>
          <a:prstGeom prst="rect">
            <a:avLst/>
          </a:prstGeom>
        </p:spPr>
      </p:pic>
      <p:sp>
        <p:nvSpPr>
          <p:cNvPr id="5" name="TextBox 2"/>
          <p:cNvSpPr txBox="1"/>
          <p:nvPr/>
        </p:nvSpPr>
        <p:spPr>
          <a:xfrm>
            <a:off x="-302080" y="5431537"/>
            <a:ext cx="8841997" cy="954107"/>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he-IL" sz="2800" b="1" dirty="0" smtClean="0">
                <a:solidFill>
                  <a:schemeClr val="accent1"/>
                </a:solidFill>
                <a:latin typeface="David" panose="020E0502060401010101" pitchFamily="34" charset="-79"/>
                <a:cs typeface="David" panose="020E0502060401010101" pitchFamily="34" charset="-79"/>
              </a:rPr>
              <a:t>עו"ד אפי אוחנה, שותף</a:t>
            </a:r>
          </a:p>
          <a:p>
            <a:pPr algn="ctr"/>
            <a:r>
              <a:rPr lang="he-IL" sz="2800" b="1" dirty="0" smtClean="0">
                <a:solidFill>
                  <a:schemeClr val="accent1"/>
                </a:solidFill>
                <a:latin typeface="David" panose="020E0502060401010101" pitchFamily="34" charset="-79"/>
                <a:cs typeface="David" panose="020E0502060401010101" pitchFamily="34" charset="-79"/>
              </a:rPr>
              <a:t>דורון, </a:t>
            </a:r>
            <a:r>
              <a:rPr lang="he-IL" sz="2800" b="1" dirty="0" err="1" smtClean="0">
                <a:solidFill>
                  <a:schemeClr val="accent1"/>
                </a:solidFill>
                <a:latin typeface="David" panose="020E0502060401010101" pitchFamily="34" charset="-79"/>
                <a:cs typeface="David" panose="020E0502060401010101" pitchFamily="34" charset="-79"/>
              </a:rPr>
              <a:t>טיקוצקי</a:t>
            </a:r>
            <a:r>
              <a:rPr lang="he-IL" sz="2800" b="1" dirty="0" smtClean="0">
                <a:solidFill>
                  <a:schemeClr val="accent1"/>
                </a:solidFill>
                <a:latin typeface="David" panose="020E0502060401010101" pitchFamily="34" charset="-79"/>
                <a:cs typeface="David" panose="020E0502060401010101" pitchFamily="34" charset="-79"/>
              </a:rPr>
              <a:t>, קנטור, גוטמן, </a:t>
            </a:r>
            <a:r>
              <a:rPr lang="he-IL" sz="2800" b="1" dirty="0" err="1" smtClean="0">
                <a:solidFill>
                  <a:schemeClr val="accent1"/>
                </a:solidFill>
                <a:latin typeface="David" panose="020E0502060401010101" pitchFamily="34" charset="-79"/>
                <a:cs typeface="David" panose="020E0502060401010101" pitchFamily="34" charset="-79"/>
              </a:rPr>
              <a:t>צדרבוים</a:t>
            </a:r>
            <a:r>
              <a:rPr lang="he-IL" sz="2800" b="1" dirty="0" smtClean="0">
                <a:solidFill>
                  <a:schemeClr val="accent1"/>
                </a:solidFill>
                <a:latin typeface="David" panose="020E0502060401010101" pitchFamily="34" charset="-79"/>
                <a:cs typeface="David" panose="020E0502060401010101" pitchFamily="34" charset="-79"/>
              </a:rPr>
              <a:t> - עורכי דין ונוטריון</a:t>
            </a:r>
            <a:endParaRPr lang="he-IL" sz="2800" b="1" dirty="0">
              <a:solidFill>
                <a:schemeClr val="accent1"/>
              </a:solidFill>
              <a:latin typeface="David" panose="020E0502060401010101" pitchFamily="34" charset="-79"/>
              <a:cs typeface="David" panose="020E0502060401010101" pitchFamily="34" charset="-79"/>
            </a:endParaRPr>
          </a:p>
        </p:txBody>
      </p:sp>
      <p:sp>
        <p:nvSpPr>
          <p:cNvPr id="6" name="TextBox 5"/>
          <p:cNvSpPr txBox="1"/>
          <p:nvPr/>
        </p:nvSpPr>
        <p:spPr>
          <a:xfrm>
            <a:off x="1408670" y="2002852"/>
            <a:ext cx="8732108" cy="2862322"/>
          </a:xfrm>
          <a:prstGeom prst="rect">
            <a:avLst/>
          </a:prstGeom>
          <a:noFill/>
        </p:spPr>
        <p:txBody>
          <a:bodyPr wrap="square" rtlCol="1">
            <a:spAutoFit/>
          </a:bodyPr>
          <a:lstStyle/>
          <a:p>
            <a:pPr marL="857250" indent="-857250">
              <a:buFont typeface="Arial" panose="020B0604020202020204" pitchFamily="34" charset="0"/>
              <a:buChar char="•"/>
            </a:pPr>
            <a:r>
              <a:rPr lang="he-IL" sz="6000" dirty="0">
                <a:latin typeface="David" panose="020E0502060401010101" pitchFamily="34" charset="-79"/>
                <a:cs typeface="David" panose="020E0502060401010101" pitchFamily="34" charset="-79"/>
              </a:rPr>
              <a:t>דגשים בניהול </a:t>
            </a:r>
            <a:r>
              <a:rPr lang="he-IL" sz="6000" dirty="0" smtClean="0">
                <a:latin typeface="David" panose="020E0502060401010101" pitchFamily="34" charset="-79"/>
                <a:cs typeface="David" panose="020E0502060401010101" pitchFamily="34" charset="-79"/>
              </a:rPr>
              <a:t>ספרים</a:t>
            </a:r>
          </a:p>
          <a:p>
            <a:pPr marL="857250" indent="-857250">
              <a:buFont typeface="Arial" panose="020B0604020202020204" pitchFamily="34" charset="0"/>
              <a:buChar char="•"/>
            </a:pPr>
            <a:r>
              <a:rPr lang="he-IL" sz="6000" dirty="0" smtClean="0">
                <a:latin typeface="David" panose="020E0502060401010101" pitchFamily="34" charset="-79"/>
                <a:cs typeface="David" panose="020E0502060401010101" pitchFamily="34" charset="-79"/>
              </a:rPr>
              <a:t>דרכי התמודדות</a:t>
            </a:r>
          </a:p>
          <a:p>
            <a:pPr marL="857250" indent="-857250">
              <a:buFont typeface="Arial" panose="020B0604020202020204" pitchFamily="34" charset="0"/>
              <a:buChar char="•"/>
            </a:pPr>
            <a:r>
              <a:rPr lang="he-IL" sz="6000" dirty="0" smtClean="0">
                <a:latin typeface="David" panose="020E0502060401010101" pitchFamily="34" charset="-79"/>
                <a:cs typeface="David" panose="020E0502060401010101" pitchFamily="34" charset="-79"/>
              </a:rPr>
              <a:t>השלכות </a:t>
            </a:r>
            <a:r>
              <a:rPr lang="he-IL" sz="6000" dirty="0">
                <a:latin typeface="David" panose="020E0502060401010101" pitchFamily="34" charset="-79"/>
                <a:cs typeface="David" panose="020E0502060401010101" pitchFamily="34" charset="-79"/>
              </a:rPr>
              <a:t>אזרחיות ופליליות</a:t>
            </a:r>
            <a:endParaRPr lang="he-IL" sz="6000" dirty="0"/>
          </a:p>
        </p:txBody>
      </p:sp>
    </p:spTree>
    <p:extLst>
      <p:ext uri="{BB962C8B-B14F-4D97-AF65-F5344CB8AC3E}">
        <p14:creationId xmlns:p14="http://schemas.microsoft.com/office/powerpoint/2010/main" val="3256872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906505" y="687345"/>
            <a:ext cx="9944100" cy="6343650"/>
          </a:xfrm>
        </p:spPr>
        <p:txBody>
          <a:bodyPr>
            <a:normAutofit fontScale="77500" lnSpcReduction="20000"/>
          </a:bodyPr>
          <a:lstStyle/>
          <a:p>
            <a:pPr lvl="0" algn="ctr" fontAlgn="base"/>
            <a:r>
              <a:rPr lang="he-IL" sz="3800" b="1" u="sng" dirty="0" smtClean="0">
                <a:effectLst>
                  <a:outerShdw sx="0" sy="0">
                    <a:srgbClr val="000000"/>
                  </a:outerShdw>
                </a:effectLst>
                <a:latin typeface="David" panose="020E0502060401010101" pitchFamily="34" charset="-79"/>
                <a:cs typeface="David" panose="020E0502060401010101" pitchFamily="34" charset="-79"/>
              </a:rPr>
              <a:t>יצרן או סיטונאי?- המשך</a:t>
            </a:r>
            <a:endParaRPr lang="he-IL" sz="2400" b="1" u="sng" dirty="0" smtClean="0">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השוני </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בין הספרים הנדרשים מיצרן לעומת הספרים הנדרשים מסיטונאי נוגע בעיקר </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לספרים שתכליתם מעקב אחר המלאי.</a:t>
            </a:r>
          </a:p>
          <a:p>
            <a:pPr marL="342900" indent="-342900" algn="just" fontAlgn="base">
              <a:buFont typeface="Wingdings 3" charset="2"/>
              <a:buChar char=""/>
            </a:pPr>
            <a:r>
              <a:rPr lang="he-IL" sz="28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ספרים מיוחדים שנדרשים מיצרן</a:t>
            </a:r>
            <a:r>
              <a:rPr lang="he-IL" sz="28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he-IL" sz="28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457200" indent="-457200" algn="r" fontAlgn="base">
              <a:buFont typeface="Arial" panose="020B0604020202020204" pitchFamily="34" charset="0"/>
              <a:buChar char="•"/>
            </a:pP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ספר תנועות מלאי של מוצרים עיקריים (חומרי הגלם).</a:t>
            </a:r>
          </a:p>
          <a:p>
            <a:pPr marL="457200" indent="-457200" algn="r" fontAlgn="base">
              <a:buFont typeface="Arial" panose="020B0604020202020204" pitchFamily="34" charset="0"/>
              <a:buChar char="•"/>
            </a:pP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ספר תנועות מלאי של מוצרים גמורים.</a:t>
            </a:r>
          </a:p>
          <a:p>
            <a:pPr marL="457200" indent="-457200" algn="just" fontAlgn="base">
              <a:buFont typeface="Arial" panose="020B0604020202020204" pitchFamily="34" charset="0"/>
              <a:buChar char="•"/>
            </a:pP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דו"ח ייצור </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יומי.</a:t>
            </a:r>
            <a:endPar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28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יצרן או סיטונאי?</a:t>
            </a:r>
          </a:p>
          <a:p>
            <a:pPr marL="457200" indent="-457200" algn="just" fontAlgn="base">
              <a:buFont typeface="Arial" panose="020B0604020202020204" pitchFamily="34" charset="0"/>
              <a:buChar char="•"/>
            </a:pPr>
            <a:r>
              <a:rPr lang="he-IL" sz="2700" b="1" u="sng" dirty="0">
                <a:solidFill>
                  <a:schemeClr val="tx1"/>
                </a:solidFill>
                <a:effectLst>
                  <a:outerShdw sx="0" sy="0">
                    <a:srgbClr val="000000"/>
                  </a:outerShdw>
                </a:effectLst>
                <a:latin typeface="David" panose="020E0502060401010101" pitchFamily="34" charset="-79"/>
                <a:cs typeface="David" panose="020E0502060401010101" pitchFamily="34" charset="-79"/>
              </a:rPr>
              <a:t>פס"ד </a:t>
            </a:r>
            <a:r>
              <a:rPr lang="he-IL" sz="2700" b="1" u="sng"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פלקון</a:t>
            </a:r>
            <a:r>
              <a:rPr lang="he-IL" sz="27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 (ע"מ 11612-10-09)- עסק לקליית מוצרים:</a:t>
            </a:r>
            <a:endParaRPr lang="en-US" sz="2700" b="1" u="sng"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הגדרת ייצור בתוספת א' להוראות ניהול ספרים הינה רחבה וכוללת גם פעולות שאינן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יצירת</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en-US" sz="2700" b="1"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יש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מוחשי</a:t>
            </a:r>
            <a:r>
              <a:rPr lang="en-US"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en-US" sz="2700" b="1"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חדש</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 כך נכללות פעולות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הפקה</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 הרכבה, השלמה ואפילו פעולות מיון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ואריזות </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כשאינן פעולות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נלוות </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למסחר או לשירותים. הגדרה רחבה זו עשויה לכלול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בחובה</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גם 	הליך </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קלייה של מוצרים".</a:t>
            </a:r>
            <a:endParaRPr lang="en-US" sz="27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457200" indent="-457200" algn="just" fontAlgn="base">
              <a:buFont typeface="Arial" panose="020B0604020202020204" pitchFamily="34" charset="0"/>
              <a:buChar char="•"/>
            </a:pPr>
            <a:r>
              <a:rPr lang="he-IL" sz="27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פס"ד </a:t>
            </a:r>
            <a:r>
              <a:rPr lang="he-IL" sz="2700" b="1" u="sng" dirty="0">
                <a:solidFill>
                  <a:schemeClr val="tx1"/>
                </a:solidFill>
                <a:effectLst>
                  <a:outerShdw sx="0" sy="0">
                    <a:srgbClr val="000000"/>
                  </a:outerShdw>
                </a:effectLst>
                <a:latin typeface="David" panose="020E0502060401010101" pitchFamily="34" charset="-79"/>
                <a:cs typeface="David" panose="020E0502060401010101" pitchFamily="34" charset="-79"/>
              </a:rPr>
              <a:t>זוהר </a:t>
            </a:r>
            <a:r>
              <a:rPr lang="he-IL" sz="2700" b="1" u="sng"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ש.ב.א</a:t>
            </a:r>
            <a:r>
              <a:rPr lang="he-IL" sz="27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 (ע"מ 10750-01-10)- מיון, חיתוך, כבישה ועיבוד פסולת מתכות לצורך מסחר:</a:t>
            </a:r>
            <a:endParaRPr lang="en-US" sz="2700" b="1" u="sng"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"ואולם</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 נדמה כי מעבר לפעולה של מיון וכבישה אין למעשה פעילות שיש בה משום ייצור של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מוצר חדש... ויש </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לפיכך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לקבל </a:t>
            </a:r>
            <a:r>
              <a:rPr lang="he-IL" sz="2700" b="1" dirty="0">
                <a:solidFill>
                  <a:schemeClr val="tx1"/>
                </a:solidFill>
                <a:effectLst>
                  <a:outerShdw sx="0" sy="0">
                    <a:srgbClr val="000000"/>
                  </a:outerShdw>
                </a:effectLst>
                <a:latin typeface="David" panose="020E0502060401010101" pitchFamily="34" charset="-79"/>
                <a:cs typeface="David" panose="020E0502060401010101" pitchFamily="34" charset="-79"/>
              </a:rPr>
              <a:t>עמדת המשיב כי למעשה עיקר פעילותה של המערערות הוא </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כסיטונאית</a:t>
            </a:r>
            <a:r>
              <a:rPr lang="en-US"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7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27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endParaRPr lang="en-US" sz="2700" b="1" u="sng"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endPar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88555" y="133178"/>
            <a:ext cx="2160375" cy="906713"/>
          </a:xfrm>
          <a:prstGeom prst="rect">
            <a:avLst/>
          </a:prstGeom>
        </p:spPr>
      </p:pic>
    </p:spTree>
    <p:extLst>
      <p:ext uri="{BB962C8B-B14F-4D97-AF65-F5344CB8AC3E}">
        <p14:creationId xmlns:p14="http://schemas.microsoft.com/office/powerpoint/2010/main" val="2839530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848840" y="588489"/>
            <a:ext cx="9944100" cy="6343650"/>
          </a:xfrm>
        </p:spPr>
        <p:txBody>
          <a:bodyPr>
            <a:normAutofit fontScale="85000" lnSpcReduction="20000"/>
          </a:bodyPr>
          <a:lstStyle/>
          <a:p>
            <a:pPr lvl="0" algn="ctr" fontAlgn="base"/>
            <a:r>
              <a:rPr lang="he-IL" sz="3800" b="1" u="sng" dirty="0" smtClean="0">
                <a:effectLst>
                  <a:outerShdw sx="0" sy="0">
                    <a:srgbClr val="000000"/>
                  </a:outerShdw>
                </a:effectLst>
                <a:latin typeface="David" panose="020E0502060401010101" pitchFamily="34" charset="-79"/>
                <a:cs typeface="David" panose="020E0502060401010101" pitchFamily="34" charset="-79"/>
              </a:rPr>
              <a:t>בעל מקצוע חופשי או נותן שירותים חופשי?</a:t>
            </a:r>
            <a:endParaRPr lang="he-IL" sz="2400" b="1" u="sng" dirty="0" smtClean="0">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28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הגדרות</a:t>
            </a:r>
          </a:p>
          <a:p>
            <a:pPr marL="457200" indent="-457200" algn="just" fontAlgn="base">
              <a:buFont typeface="Arial" panose="020B0604020202020204" pitchFamily="34" charset="0"/>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בעל מקצוע חופשי</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 נישום </a:t>
            </a:r>
            <a:r>
              <a:rPr lang="he-IL" sz="28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העוסק במקצוע</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של אגרונום, אדריכל, הנדסאי, חוקר פרטי, טוען רבני, טכנאי, טכנאי שיניים, יועץ לארגון, יועץ לניהול, יועץ מדעי, יועץ מס, כלכלן, מהנדס, מודד, מנהל חשבונות, מתורגמן, עורך דין, עורך פטנטים, רואה חשבון, שמאי וכן בעל מעבדה כימית או רפואית. </a:t>
            </a:r>
          </a:p>
          <a:p>
            <a:pPr marL="457200" indent="-457200" algn="just" fontAlgn="base">
              <a:buFont typeface="Arial" panose="020B0604020202020204" pitchFamily="34" charset="0"/>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נותן שירות</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"- 1) נישום </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שעסקו או חלק מעסקו מתן שירות לעסק אחר או לצרכן ואשר לא חלה עליו תוספת אחרת מהתוספות להוראות אלה</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2) נישום </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אחר המנהל עסק או משלח יד ולא חלה עליו תוספת אחרת מן התוספות להוראות אלה.</a:t>
            </a:r>
          </a:p>
          <a:p>
            <a:pPr marL="342900" indent="-342900" algn="just" fontAlgn="base">
              <a:buFont typeface="Wingdings 3" charset="2"/>
              <a:buChar char=""/>
            </a:pPr>
            <a:r>
              <a:rPr lang="he-IL" sz="2800" b="1" u="sng" dirty="0">
                <a:solidFill>
                  <a:schemeClr val="tx1"/>
                </a:solidFill>
                <a:effectLst>
                  <a:outerShdw sx="0" sy="0">
                    <a:srgbClr val="000000"/>
                  </a:outerShdw>
                </a:effectLst>
                <a:latin typeface="David" panose="020E0502060401010101" pitchFamily="34" charset="-79"/>
                <a:cs typeface="David" panose="020E0502060401010101" pitchFamily="34" charset="-79"/>
              </a:rPr>
              <a:t>סוג הספרים </a:t>
            </a:r>
            <a:r>
              <a:rPr lang="he-IL" sz="28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ושיטת </a:t>
            </a:r>
            <a:r>
              <a:rPr lang="he-IL" sz="2800" b="1" u="sng" dirty="0">
                <a:solidFill>
                  <a:schemeClr val="tx1"/>
                </a:solidFill>
                <a:effectLst>
                  <a:outerShdw sx="0" sy="0">
                    <a:srgbClr val="000000"/>
                  </a:outerShdw>
                </a:effectLst>
                <a:latin typeface="David" panose="020E0502060401010101" pitchFamily="34" charset="-79"/>
                <a:cs typeface="David" panose="020E0502060401010101" pitchFamily="34" charset="-79"/>
              </a:rPr>
              <a:t>ניהול ספרים</a:t>
            </a:r>
          </a:p>
          <a:p>
            <a:pPr marL="457200" indent="-457200" algn="just" fontAlgn="base">
              <a:buFont typeface="Arial" panose="020B0604020202020204" pitchFamily="34" charset="0"/>
              <a:buChar char="•"/>
            </a:pPr>
            <a:r>
              <a:rPr lang="he-IL" sz="29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בעל מקצוע חופשי</a:t>
            </a:r>
            <a:r>
              <a:rPr lang="he-IL" sz="29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סוג הספרים שיש לנהל הוא אחיד לכל בעל מקצוע חופשי ואין חשיבות למחזור העסק או למספר העובדים. שיטת ניהול הספרים (כפולה או חד </a:t>
            </a:r>
            <a:r>
              <a:rPr lang="he-IL" sz="2900"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צידית</a:t>
            </a:r>
            <a:r>
              <a:rPr lang="he-IL" sz="29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תהא כזו "</a:t>
            </a:r>
            <a:r>
              <a:rPr lang="he-IL" sz="29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המתאימה לאופי העסק והיקפו</a:t>
            </a:r>
            <a:r>
              <a:rPr lang="he-IL" sz="29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457200" indent="-457200" algn="just" fontAlgn="base">
              <a:buFont typeface="Arial" panose="020B0604020202020204" pitchFamily="34" charset="0"/>
              <a:buChar char="•"/>
            </a:pPr>
            <a:r>
              <a:rPr lang="he-IL" sz="29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נותן שירות</a:t>
            </a:r>
            <a:r>
              <a:rPr lang="he-IL" sz="29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מחזור מעל 2,150,000 ₪ יש צורך בניהול מערכת חשבונות כפולה.</a:t>
            </a:r>
          </a:p>
          <a:p>
            <a:pPr marL="342900" indent="-342900" algn="just" fontAlgn="base">
              <a:buFont typeface="Wingdings 3" charset="2"/>
              <a:buChar char=""/>
            </a:pPr>
            <a:r>
              <a:rPr lang="he-IL" sz="2900" b="1" dirty="0">
                <a:solidFill>
                  <a:schemeClr val="tx1"/>
                </a:solidFill>
                <a:effectLst>
                  <a:outerShdw sx="0" sy="0">
                    <a:srgbClr val="000000"/>
                  </a:outerShdw>
                </a:effectLst>
                <a:latin typeface="David" panose="020E0502060401010101" pitchFamily="34" charset="-79"/>
                <a:cs typeface="David" panose="020E0502060401010101" pitchFamily="34" charset="-79"/>
              </a:rPr>
              <a:t>פס"ד ערכים תיקי השקעות</a:t>
            </a:r>
            <a:r>
              <a:rPr lang="he-IL" sz="2900" dirty="0">
                <a:solidFill>
                  <a:schemeClr val="tx1"/>
                </a:solidFill>
                <a:effectLst>
                  <a:outerShdw sx="0" sy="0">
                    <a:srgbClr val="000000"/>
                  </a:outerShdw>
                </a:effectLst>
                <a:latin typeface="David" panose="020E0502060401010101" pitchFamily="34" charset="-79"/>
                <a:cs typeface="David" panose="020E0502060401010101" pitchFamily="34" charset="-79"/>
              </a:rPr>
              <a:t>- יועץ השקעות נכנס לגדר כלכלן</a:t>
            </a:r>
            <a:r>
              <a:rPr lang="en-US" sz="2900"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9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900" b="1" dirty="0">
                <a:solidFill>
                  <a:schemeClr val="tx1"/>
                </a:solidFill>
                <a:effectLst>
                  <a:outerShdw sx="0" sy="0">
                    <a:srgbClr val="000000"/>
                  </a:outerShdw>
                </a:effectLst>
                <a:latin typeface="David" panose="020E0502060401010101" pitchFamily="34" charset="-79"/>
                <a:cs typeface="David" panose="020E0502060401010101" pitchFamily="34" charset="-79"/>
              </a:rPr>
              <a:t>פס"ד </a:t>
            </a:r>
            <a:r>
              <a:rPr lang="he-IL" sz="2900" b="1" dirty="0" err="1">
                <a:solidFill>
                  <a:schemeClr val="tx1"/>
                </a:solidFill>
                <a:effectLst>
                  <a:outerShdw sx="0" sy="0">
                    <a:srgbClr val="000000"/>
                  </a:outerShdw>
                </a:effectLst>
                <a:latin typeface="David" panose="020E0502060401010101" pitchFamily="34" charset="-79"/>
                <a:cs typeface="David" panose="020E0502060401010101" pitchFamily="34" charset="-79"/>
              </a:rPr>
              <a:t>מנשס</a:t>
            </a:r>
            <a:r>
              <a:rPr lang="he-IL" sz="2900" dirty="0">
                <a:solidFill>
                  <a:schemeClr val="tx1"/>
                </a:solidFill>
                <a:effectLst>
                  <a:outerShdw sx="0" sy="0">
                    <a:srgbClr val="000000"/>
                  </a:outerShdw>
                </a:effectLst>
                <a:latin typeface="David" panose="020E0502060401010101" pitchFamily="34" charset="-79"/>
                <a:cs typeface="David" panose="020E0502060401010101" pitchFamily="34" charset="-79"/>
              </a:rPr>
              <a:t>- תיקון מכשירי חשמל לא נכנס לגדר טכנאי לאור קיומו של מלאי ומכירת חלקי חילוף.</a:t>
            </a:r>
          </a:p>
          <a:p>
            <a:pPr marL="342900" indent="-342900" algn="just" fontAlgn="base">
              <a:buFont typeface="Wingdings 3" charset="2"/>
              <a:buChar char=""/>
            </a:pPr>
            <a:endParaRPr lang="he-IL" sz="29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endParaRPr lang="en-US" sz="29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endParaRPr lang="he-IL" sz="2900" dirty="0">
              <a:solidFill>
                <a:schemeClr val="tx1"/>
              </a:solidFill>
              <a:effectLst>
                <a:outerShdw sx="0" sy="0">
                  <a:srgbClr val="000000"/>
                </a:outerShdw>
              </a:effectLst>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88555" y="133178"/>
            <a:ext cx="2160375" cy="906713"/>
          </a:xfrm>
          <a:prstGeom prst="rect">
            <a:avLst/>
          </a:prstGeom>
        </p:spPr>
      </p:pic>
    </p:spTree>
    <p:extLst>
      <p:ext uri="{BB962C8B-B14F-4D97-AF65-F5344CB8AC3E}">
        <p14:creationId xmlns:p14="http://schemas.microsoft.com/office/powerpoint/2010/main" val="1515985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371257" y="694209"/>
            <a:ext cx="9144000" cy="5784850"/>
          </a:xfrm>
        </p:spPr>
        <p:txBody>
          <a:bodyPr>
            <a:normAutofit fontScale="92500" lnSpcReduction="10000"/>
          </a:bodyPr>
          <a:lstStyle/>
          <a:p>
            <a:pPr lvl="0" algn="ctr" fontAlgn="base"/>
            <a:r>
              <a:rPr lang="he-IL" sz="3600" b="1" u="sng" dirty="0" smtClean="0">
                <a:latin typeface="David" panose="020E0502060401010101" pitchFamily="34" charset="-79"/>
                <a:cs typeface="David" panose="020E0502060401010101" pitchFamily="34" charset="-79"/>
              </a:rPr>
              <a:t>פסילת ספרים בגין </a:t>
            </a:r>
            <a:r>
              <a:rPr lang="he-IL" sz="3600" b="1" u="sng" dirty="0" err="1" smtClean="0">
                <a:latin typeface="David" panose="020E0502060401010101" pitchFamily="34" charset="-79"/>
                <a:cs typeface="David" panose="020E0502060401010101" pitchFamily="34" charset="-79"/>
              </a:rPr>
              <a:t>סטיה</a:t>
            </a:r>
            <a:r>
              <a:rPr lang="he-IL" sz="3600" b="1" u="sng" dirty="0" smtClean="0">
                <a:latin typeface="David" panose="020E0502060401010101" pitchFamily="34" charset="-79"/>
                <a:cs typeface="David" panose="020E0502060401010101" pitchFamily="34" charset="-79"/>
              </a:rPr>
              <a:t> מהותית</a:t>
            </a:r>
            <a:endParaRPr lang="he-IL" sz="2200" b="1" dirty="0" smtClean="0">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2600" cap="all"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סטיה</a:t>
            </a:r>
            <a:r>
              <a:rPr lang="he-IL"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600" cap="all" dirty="0">
                <a:solidFill>
                  <a:schemeClr val="tx1"/>
                </a:solidFill>
                <a:effectLst>
                  <a:outerShdw sx="0" sy="0">
                    <a:srgbClr val="000000"/>
                  </a:outerShdw>
                </a:effectLst>
                <a:latin typeface="David" panose="020E0502060401010101" pitchFamily="34" charset="-79"/>
                <a:cs typeface="David" panose="020E0502060401010101" pitchFamily="34" charset="-79"/>
              </a:rPr>
              <a:t>מהותית מהוראות ניהול ספרים - סע' 130(ב) לפקודה:</a:t>
            </a:r>
            <a:endParaRPr lang="en-US" sz="26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r>
              <a:rPr lang="he-IL" sz="26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רשאי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פקיד השומה לסרב לקבל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חשבונות	שלא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על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סמך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פנקסי חשבונות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שנוהלו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לפי ההוראות, </a:t>
            </a:r>
            <a:r>
              <a:rPr lang="he-IL" sz="2600" b="1" u="sng" dirty="0">
                <a:solidFill>
                  <a:schemeClr val="tx1"/>
                </a:solidFill>
                <a:effectLst>
                  <a:outerShdw sx="0" sy="0">
                    <a:srgbClr val="000000"/>
                  </a:outerShdw>
                </a:effectLst>
                <a:latin typeface="David" panose="020E0502060401010101" pitchFamily="34" charset="-79"/>
                <a:cs typeface="David" panose="020E0502060401010101" pitchFamily="34" charset="-79"/>
              </a:rPr>
              <a:t>אם הסטיות מההוראות </a:t>
            </a:r>
            <a:r>
              <a:rPr lang="he-IL" sz="26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או </a:t>
            </a:r>
            <a:r>
              <a:rPr lang="he-IL" sz="2600" b="1" u="sng" dirty="0">
                <a:solidFill>
                  <a:schemeClr val="tx1"/>
                </a:solidFill>
                <a:effectLst>
                  <a:outerShdw sx="0" sy="0">
                    <a:srgbClr val="000000"/>
                  </a:outerShdw>
                </a:effectLst>
                <a:latin typeface="David" panose="020E0502060401010101" pitchFamily="34" charset="-79"/>
                <a:cs typeface="David" panose="020E0502060401010101" pitchFamily="34" charset="-79"/>
              </a:rPr>
              <a:t>הליקויים </a:t>
            </a:r>
            <a:r>
              <a:rPr lang="he-IL" sz="26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שנמצאו בפנקסי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6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החשבונות </a:t>
            </a:r>
            <a:r>
              <a:rPr lang="he-IL" sz="2600" b="1" u="sng" dirty="0">
                <a:solidFill>
                  <a:schemeClr val="tx1"/>
                </a:solidFill>
                <a:effectLst>
                  <a:outerShdw sx="0" sy="0">
                    <a:srgbClr val="000000"/>
                  </a:outerShdw>
                </a:effectLst>
                <a:latin typeface="David" panose="020E0502060401010101" pitchFamily="34" charset="-79"/>
                <a:cs typeface="David" panose="020E0502060401010101" pitchFamily="34" charset="-79"/>
              </a:rPr>
              <a:t>היו מהותיים </a:t>
            </a:r>
            <a:r>
              <a:rPr lang="he-IL" sz="2600" b="1" u="sng" dirty="0" err="1">
                <a:solidFill>
                  <a:schemeClr val="tx1"/>
                </a:solidFill>
                <a:effectLst>
                  <a:outerShdw sx="0" sy="0">
                    <a:srgbClr val="000000"/>
                  </a:outerShdw>
                </a:effectLst>
                <a:latin typeface="David" panose="020E0502060401010101" pitchFamily="34" charset="-79"/>
                <a:cs typeface="David" panose="020E0502060401010101" pitchFamily="34" charset="-79"/>
              </a:rPr>
              <a:t>לענין</a:t>
            </a:r>
            <a:r>
              <a:rPr lang="he-IL" sz="2600" b="1" u="sng" dirty="0">
                <a:solidFill>
                  <a:schemeClr val="tx1"/>
                </a:solidFill>
                <a:effectLst>
                  <a:outerShdw sx="0" sy="0">
                    <a:srgbClr val="000000"/>
                  </a:outerShdw>
                </a:effectLst>
                <a:latin typeface="David" panose="020E0502060401010101" pitchFamily="34" charset="-79"/>
                <a:cs typeface="David" panose="020E0502060401010101" pitchFamily="34" charset="-79"/>
              </a:rPr>
              <a:t> קביעת </a:t>
            </a:r>
            <a:r>
              <a:rPr lang="he-IL" sz="26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הכנסה...</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6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26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החלטה על פסילת ספרים מחייבת </a:t>
            </a:r>
            <a:r>
              <a:rPr lang="he-IL" sz="2600"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הודעה מנומקת</a:t>
            </a:r>
            <a:r>
              <a:rPr lang="he-IL"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של פקיד השומה.</a:t>
            </a:r>
          </a:p>
          <a:p>
            <a:pPr marL="342900" lvl="1" indent="-342900" algn="just" fontAlgn="base">
              <a:lnSpc>
                <a:spcPct val="90000"/>
              </a:lnSpc>
              <a:buFont typeface="Wingdings 3" charset="2"/>
              <a:buChar char=""/>
            </a:pPr>
            <a:r>
              <a:rPr lang="he-IL" sz="26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תקיפת ההחלטה</a:t>
            </a:r>
            <a:r>
              <a:rPr lang="he-IL" sz="2600" cap="all" dirty="0">
                <a:solidFill>
                  <a:schemeClr val="tx1"/>
                </a:solidFill>
                <a:effectLst>
                  <a:outerShdw sx="0" sy="0">
                    <a:srgbClr val="000000"/>
                  </a:outerShdw>
                </a:effectLst>
                <a:latin typeface="David" panose="020E0502060401010101" pitchFamily="34" charset="-79"/>
                <a:cs typeface="David" panose="020E0502060401010101" pitchFamily="34" charset="-79"/>
              </a:rPr>
              <a:t>- ערר </a:t>
            </a:r>
            <a:r>
              <a:rPr lang="he-IL" sz="2600"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לועדה</a:t>
            </a:r>
            <a:r>
              <a:rPr lang="he-IL" sz="2600" cap="all" dirty="0">
                <a:solidFill>
                  <a:schemeClr val="tx1"/>
                </a:solidFill>
                <a:effectLst>
                  <a:outerShdw sx="0" sy="0">
                    <a:srgbClr val="000000"/>
                  </a:outerShdw>
                </a:effectLst>
                <a:latin typeface="David" panose="020E0502060401010101" pitchFamily="34" charset="-79"/>
                <a:cs typeface="David" panose="020E0502060401010101" pitchFamily="34" charset="-79"/>
              </a:rPr>
              <a:t> לקבילות פנקסים בתוך 30 ימים מקבלת הודעה או הגשת </a:t>
            </a:r>
            <a:r>
              <a:rPr lang="he-IL"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ערעור </a:t>
            </a:r>
            <a:r>
              <a:rPr lang="he-IL" sz="2600" cap="all" dirty="0">
                <a:solidFill>
                  <a:schemeClr val="tx1"/>
                </a:solidFill>
                <a:effectLst>
                  <a:outerShdw sx="0" sy="0">
                    <a:srgbClr val="000000"/>
                  </a:outerShdw>
                </a:effectLst>
                <a:latin typeface="David" panose="020E0502060401010101" pitchFamily="34" charset="-79"/>
                <a:cs typeface="David" panose="020E0502060401010101" pitchFamily="34" charset="-79"/>
              </a:rPr>
              <a:t>לבית המשפט המחוזי </a:t>
            </a:r>
            <a:r>
              <a:rPr lang="he-IL" sz="26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ביחד</a:t>
            </a:r>
            <a:r>
              <a:rPr lang="he-IL" sz="2600" cap="all" dirty="0">
                <a:solidFill>
                  <a:schemeClr val="tx1"/>
                </a:solidFill>
                <a:effectLst>
                  <a:outerShdw sx="0" sy="0">
                    <a:srgbClr val="000000"/>
                  </a:outerShdw>
                </a:effectLst>
                <a:latin typeface="David" panose="020E0502060401010101" pitchFamily="34" charset="-79"/>
                <a:cs typeface="David" panose="020E0502060401010101" pitchFamily="34" charset="-79"/>
              </a:rPr>
              <a:t> עם הערעור על שומה בצו לפי סעיף 153 לפקודה.</a:t>
            </a:r>
          </a:p>
          <a:p>
            <a:pPr marL="342900" lvl="1" indent="-342900" algn="just" fontAlgn="base">
              <a:lnSpc>
                <a:spcPct val="90000"/>
              </a:lnSpc>
              <a:buFont typeface="Wingdings 3" charset="2"/>
              <a:buChar char=""/>
            </a:pPr>
            <a:r>
              <a:rPr lang="he-IL" sz="2600"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חסרונות הגשת ערר </a:t>
            </a:r>
            <a:r>
              <a:rPr lang="he-IL" sz="2600" u="sng" cap="all"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לועדה</a:t>
            </a:r>
            <a:r>
              <a:rPr lang="he-IL" sz="2600"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לקבילות פנקסים</a:t>
            </a:r>
          </a:p>
          <a:p>
            <a:pPr marL="800100" lvl="2" indent="-342900" algn="just" fontAlgn="base">
              <a:lnSpc>
                <a:spcPct val="90000"/>
              </a:lnSpc>
              <a:buFont typeface="Arial" panose="020B0604020202020204" pitchFamily="34" charset="0"/>
              <a:buChar char="•"/>
            </a:pPr>
            <a:r>
              <a:rPr lang="he-IL"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החלטה בערר הנה סופית ואינה ניתנת לערעור (סע</a:t>
            </a:r>
            <a:r>
              <a:rPr lang="en-US"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146(ה) לפקודה).</a:t>
            </a:r>
          </a:p>
          <a:p>
            <a:pPr marL="800100" lvl="2" indent="-342900" algn="just" fontAlgn="base">
              <a:lnSpc>
                <a:spcPct val="90000"/>
              </a:lnSpc>
              <a:buFont typeface="Arial" panose="020B0604020202020204" pitchFamily="34" charset="0"/>
              <a:buChar char="•"/>
            </a:pPr>
            <a:r>
              <a:rPr lang="he-IL"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הגשת ערר מאריכה את תקופת ההתיישנות לעריכת שומה (סע</a:t>
            </a:r>
            <a:r>
              <a:rPr lang="en-US"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130(ד)(2) לפקודה).</a:t>
            </a:r>
          </a:p>
          <a:p>
            <a:pPr marL="342900" lvl="1" indent="-342900" algn="just" fontAlgn="base">
              <a:lnSpc>
                <a:spcPct val="90000"/>
              </a:lnSpc>
              <a:buFont typeface="Wingdings 3" charset="2"/>
              <a:buChar char=""/>
            </a:pPr>
            <a:r>
              <a:rPr lang="he-IL" sz="2600"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הרכב הועדה </a:t>
            </a:r>
            <a:r>
              <a:rPr lang="he-IL" sz="2600" u="sng" cap="all" dirty="0">
                <a:solidFill>
                  <a:schemeClr val="tx1"/>
                </a:solidFill>
                <a:effectLst>
                  <a:outerShdw sx="0" sy="0">
                    <a:srgbClr val="000000"/>
                  </a:outerShdw>
                </a:effectLst>
                <a:latin typeface="David" panose="020E0502060401010101" pitchFamily="34" charset="-79"/>
                <a:cs typeface="David" panose="020E0502060401010101" pitchFamily="34" charset="-79"/>
              </a:rPr>
              <a:t>לקבילות </a:t>
            </a:r>
            <a:r>
              <a:rPr lang="he-IL" sz="2600"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פנקסים</a:t>
            </a:r>
            <a:r>
              <a:rPr lang="he-IL" sz="2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- 3 חברים. היו"ר מומחה בחשבונאות וכן 2 רואי חשבון שאחד מהם בלבד הוא עובד מדינה.</a:t>
            </a:r>
          </a:p>
          <a:p>
            <a:pPr marL="800100" lvl="2" indent="-342900" algn="just" fontAlgn="base">
              <a:lnSpc>
                <a:spcPct val="90000"/>
              </a:lnSpc>
              <a:buFont typeface="Wingdings 3" charset="2"/>
              <a:buChar char=""/>
            </a:pPr>
            <a:endParaRPr lang="he-IL" sz="2300" u="sng"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endParaRPr lang="he-IL" sz="24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endParaRPr lang="en-US" sz="22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113271" y="121211"/>
            <a:ext cx="1968397" cy="826140"/>
          </a:xfrm>
          <a:prstGeom prst="rect">
            <a:avLst/>
          </a:prstGeom>
        </p:spPr>
      </p:pic>
    </p:spTree>
    <p:extLst>
      <p:ext uri="{BB962C8B-B14F-4D97-AF65-F5344CB8AC3E}">
        <p14:creationId xmlns:p14="http://schemas.microsoft.com/office/powerpoint/2010/main" val="1384351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684296" y="824126"/>
            <a:ext cx="9144000" cy="5784850"/>
          </a:xfrm>
        </p:spPr>
        <p:txBody>
          <a:bodyPr>
            <a:normAutofit fontScale="92500" lnSpcReduction="10000"/>
          </a:bodyPr>
          <a:lstStyle/>
          <a:p>
            <a:pPr lvl="0" algn="ctr" fontAlgn="base"/>
            <a:r>
              <a:rPr lang="he-IL" sz="3600" b="1" u="sng" dirty="0" smtClean="0">
                <a:latin typeface="David" panose="020E0502060401010101" pitchFamily="34" charset="-79"/>
                <a:cs typeface="David" panose="020E0502060401010101" pitchFamily="34" charset="-79"/>
              </a:rPr>
              <a:t>פסילת ספרים בגין </a:t>
            </a:r>
            <a:r>
              <a:rPr lang="he-IL" sz="3600" b="1" u="sng" dirty="0" err="1" smtClean="0">
                <a:latin typeface="David" panose="020E0502060401010101" pitchFamily="34" charset="-79"/>
                <a:cs typeface="David" panose="020E0502060401010101" pitchFamily="34" charset="-79"/>
              </a:rPr>
              <a:t>סטיה</a:t>
            </a:r>
            <a:r>
              <a:rPr lang="he-IL" sz="3600" b="1" u="sng" dirty="0" smtClean="0">
                <a:latin typeface="David" panose="020E0502060401010101" pitchFamily="34" charset="-79"/>
                <a:cs typeface="David" panose="020E0502060401010101" pitchFamily="34" charset="-79"/>
              </a:rPr>
              <a:t> מהותית-המשך</a:t>
            </a:r>
            <a:endParaRPr lang="he-IL" sz="2200" b="1" dirty="0" smtClean="0">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27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מעשים שבגינם יראו פנקסים בלתי קבילים (סע</a:t>
            </a:r>
            <a:r>
              <a:rPr lang="en-US" sz="27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7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130 (יא)(1) לפקודה)</a:t>
            </a:r>
            <a:endParaRPr lang="he-IL" sz="27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Arial" panose="020B0604020202020204" pitchFamily="34" charset="0"/>
              <a:buChar char="•"/>
            </a:pPr>
            <a:r>
              <a:rPr lang="he-IL" sz="27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שימוש בחשבונית שהוצאה בלא מכירה או מתן שירות, או שהסכום הנקוב בה אינו משקף את מחיר המכירה או את מחיר מתן השירות, לפי </a:t>
            </a:r>
            <a:r>
              <a:rPr lang="he-IL" sz="2700" cap="all"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הענין</a:t>
            </a:r>
            <a:r>
              <a:rPr lang="he-IL" sz="27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342900" lvl="1" indent="-342900" algn="just" fontAlgn="base">
              <a:lnSpc>
                <a:spcPct val="90000"/>
              </a:lnSpc>
              <a:buFont typeface="Arial" panose="020B0604020202020204" pitchFamily="34" charset="0"/>
              <a:buChar char="•"/>
            </a:pPr>
            <a:r>
              <a:rPr lang="he-IL" sz="27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בדוח שהוגש לפי סעיף 131 לא נכללה הכנסה בסכום מהותי;</a:t>
            </a:r>
          </a:p>
          <a:p>
            <a:pPr marL="342900" lvl="1" indent="-342900" algn="just" fontAlgn="base">
              <a:lnSpc>
                <a:spcPct val="90000"/>
              </a:lnSpc>
              <a:buFont typeface="Arial" panose="020B0604020202020204" pitchFamily="34" charset="0"/>
              <a:buChar char="•"/>
            </a:pPr>
            <a:r>
              <a:rPr lang="he-IL" sz="27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בדוח שהוגש לפי סעיף 131 נוכתה הוצאה פרטית, או הוצאה בלא רכישה או קבלת שירות, או שסכום ההוצאה שנוכתה כאמור אינו משקף את מחיר הרכישה או את מחיר קבלת השירות, והכל 	באופן שהפחית את ההכנסה החייבת או שהגדיל את ההפסד, בסכום מהותי.</a:t>
            </a:r>
          </a:p>
          <a:p>
            <a:pPr marL="342900" lvl="1" indent="-342900" algn="just" fontAlgn="base">
              <a:lnSpc>
                <a:spcPct val="90000"/>
              </a:lnSpc>
              <a:buFont typeface="Wingdings 3" charset="2"/>
              <a:buChar char=""/>
            </a:pPr>
            <a:r>
              <a:rPr lang="he-IL" sz="27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תקיפת ההחלטה</a:t>
            </a:r>
          </a:p>
          <a:p>
            <a:pPr marL="342900" lvl="1" indent="-342900" algn="just" fontAlgn="base">
              <a:lnSpc>
                <a:spcPct val="90000"/>
              </a:lnSpc>
              <a:buFont typeface="Arial" panose="020B0604020202020204" pitchFamily="34" charset="0"/>
              <a:buChar char="•"/>
            </a:pPr>
            <a:r>
              <a:rPr lang="he-IL" sz="27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פנייה לפקיד השומה, בתוך 30 ימים מיום קבלת ההחלטה, לחזור ולעיין בה ולשנותה; </a:t>
            </a:r>
          </a:p>
          <a:p>
            <a:pPr marL="342900" lvl="1" indent="-342900" algn="just" fontAlgn="base">
              <a:lnSpc>
                <a:spcPct val="90000"/>
              </a:lnSpc>
              <a:buFont typeface="Arial" panose="020B0604020202020204" pitchFamily="34" charset="0"/>
              <a:buChar char="•"/>
            </a:pPr>
            <a:r>
              <a:rPr lang="he-IL" sz="27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נדחתה הבקשה- ערעור לבית המשפט בתוך 60 ימים מיום מתן ההחלטה או יחד עם הערעור על השומות שנערכו לאותה שנת מס.</a:t>
            </a:r>
          </a:p>
          <a:p>
            <a:pPr marL="342900" lvl="1" indent="-342900" algn="just" fontAlgn="base">
              <a:lnSpc>
                <a:spcPct val="90000"/>
              </a:lnSpc>
              <a:buFont typeface="Wingdings 3" charset="2"/>
              <a:buChar char=""/>
            </a:pPr>
            <a:endParaRPr lang="he-IL" sz="24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endParaRPr lang="en-US" sz="22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113271" y="170638"/>
            <a:ext cx="2243188" cy="941470"/>
          </a:xfrm>
          <a:prstGeom prst="rect">
            <a:avLst/>
          </a:prstGeom>
        </p:spPr>
      </p:pic>
    </p:spTree>
    <p:extLst>
      <p:ext uri="{BB962C8B-B14F-4D97-AF65-F5344CB8AC3E}">
        <p14:creationId xmlns:p14="http://schemas.microsoft.com/office/powerpoint/2010/main" val="2062223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395285" y="873554"/>
            <a:ext cx="9144000" cy="5784850"/>
          </a:xfrm>
        </p:spPr>
        <p:txBody>
          <a:bodyPr>
            <a:normAutofit fontScale="92500" lnSpcReduction="20000"/>
          </a:bodyPr>
          <a:lstStyle/>
          <a:p>
            <a:pPr lvl="0" algn="ctr" fontAlgn="base"/>
            <a:r>
              <a:rPr lang="he-IL" sz="3600" b="1" u="sng" dirty="0" err="1" smtClean="0">
                <a:latin typeface="David" panose="020E0502060401010101" pitchFamily="34" charset="-79"/>
                <a:cs typeface="David" panose="020E0502060401010101" pitchFamily="34" charset="-79"/>
              </a:rPr>
              <a:t>סטיה</a:t>
            </a:r>
            <a:r>
              <a:rPr lang="he-IL" sz="3600" b="1" u="sng" dirty="0" smtClean="0">
                <a:latin typeface="David" panose="020E0502060401010101" pitchFamily="34" charset="-79"/>
                <a:cs typeface="David" panose="020E0502060401010101" pitchFamily="34" charset="-79"/>
              </a:rPr>
              <a:t> מהותית מהי?</a:t>
            </a:r>
            <a:endParaRPr lang="he-IL" sz="2200" b="1" dirty="0" smtClean="0">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en-US"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3(ד) להוראות </a:t>
            </a:r>
            <a:r>
              <a:rPr lang="he-IL" sz="3000" cap="all" dirty="0">
                <a:solidFill>
                  <a:schemeClr val="tx1"/>
                </a:solidFill>
                <a:effectLst>
                  <a:outerShdw sx="0" sy="0">
                    <a:srgbClr val="000000"/>
                  </a:outerShdw>
                </a:effectLst>
                <a:latin typeface="David" panose="020E0502060401010101" pitchFamily="34" charset="-79"/>
                <a:cs typeface="David" panose="020E0502060401010101" pitchFamily="34" charset="-79"/>
              </a:rPr>
              <a:t>ניהול </a:t>
            </a:r>
            <a:r>
              <a:rPr lang="he-IL"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ספרים: </a:t>
            </a:r>
            <a:r>
              <a:rPr lang="he-IL" sz="30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נתגלתה </a:t>
            </a:r>
            <a:r>
              <a:rPr lang="he-IL" sz="3000" b="1"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סטיה</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 מהוראות אלה, שאינה מהותית </a:t>
            </a:r>
            <a:r>
              <a:rPr lang="he-IL" sz="3000" b="1"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לענין</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 קביעת </a:t>
            </a:r>
            <a:r>
              <a:rPr lang="he-IL" sz="30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הכנסתו </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של </a:t>
            </a:r>
            <a:r>
              <a:rPr lang="he-IL" sz="30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הנישום</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30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לא יראו </a:t>
            </a:r>
            <a:r>
              <a:rPr lang="he-IL" sz="3000" b="1" cap="all"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בסטיה</a:t>
            </a:r>
            <a:r>
              <a:rPr lang="he-IL" sz="30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זו בלבד אי-קיום הכללים </a:t>
            </a:r>
            <a:r>
              <a:rPr lang="he-IL" sz="30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לשיטת </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ניהול </a:t>
            </a:r>
            <a:r>
              <a:rPr lang="he-IL" sz="30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הפנקסים</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3000" b="1"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הוראת </a:t>
            </a:r>
            <a:r>
              <a:rPr lang="he-IL" sz="3000" cap="all" dirty="0">
                <a:solidFill>
                  <a:schemeClr val="tx1"/>
                </a:solidFill>
                <a:effectLst>
                  <a:outerShdw sx="0" sy="0">
                    <a:srgbClr val="000000"/>
                  </a:outerShdw>
                </a:effectLst>
                <a:latin typeface="David" panose="020E0502060401010101" pitchFamily="34" charset="-79"/>
                <a:cs typeface="David" panose="020E0502060401010101" pitchFamily="34" charset="-79"/>
              </a:rPr>
              <a:t>ביצוע 6/2012- "</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אם נוהלו פנקסים, אך הניהול היה לקוי או </a:t>
            </a:r>
            <a:r>
              <a:rPr lang="he-IL" sz="3000" b="1"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בסטיה</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 מהוראות המנהל, גם אם הליקויים והסטיות מצדיקות פסילת הפנקסים, אין להטיל קנס </a:t>
            </a:r>
            <a:r>
              <a:rPr lang="he-IL" sz="3000" b="1"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מינהלי</a:t>
            </a:r>
            <a:r>
              <a:rPr lang="he-IL" sz="3000" b="1" cap="all" dirty="0">
                <a:solidFill>
                  <a:schemeClr val="tx1"/>
                </a:solidFill>
                <a:effectLst>
                  <a:outerShdw sx="0" sy="0">
                    <a:srgbClr val="000000"/>
                  </a:outerShdw>
                </a:effectLst>
                <a:latin typeface="David" panose="020E0502060401010101" pitchFamily="34" charset="-79"/>
                <a:cs typeface="David" panose="020E0502060401010101" pitchFamily="34" charset="-79"/>
              </a:rPr>
              <a:t>, אלא אם כן נמצא כי המקרה קרוב יותר לאי ניהול מאשר לניהול  </a:t>
            </a:r>
            <a:r>
              <a:rPr lang="he-IL" sz="30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לקוי</a:t>
            </a:r>
            <a:r>
              <a:rPr lang="he-IL"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30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0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ע"ש </a:t>
            </a:r>
            <a:r>
              <a:rPr lang="he-IL" sz="30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458/07 </a:t>
            </a:r>
            <a:r>
              <a:rPr lang="he-IL" sz="3000" b="1" u="sng"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עטא</a:t>
            </a:r>
            <a:r>
              <a:rPr lang="he-IL" sz="30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3000" b="1" u="sng"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אללחאם</a:t>
            </a:r>
            <a:r>
              <a:rPr lang="he-IL" sz="30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 נ' מנהל אגף המכס והמע"מ </a:t>
            </a:r>
            <a:r>
              <a:rPr lang="he-IL" sz="30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ירושלים</a:t>
            </a:r>
            <a:r>
              <a:rPr lang="he-IL"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3000" cap="all" dirty="0">
                <a:solidFill>
                  <a:schemeClr val="tx1"/>
                </a:solidFill>
                <a:effectLst>
                  <a:outerShdw sx="0" sy="0">
                    <a:srgbClr val="000000"/>
                  </a:outerShdw>
                </a:effectLst>
                <a:latin typeface="David" panose="020E0502060401010101" pitchFamily="34" charset="-79"/>
                <a:cs typeface="David" panose="020E0502060401010101" pitchFamily="34" charset="-79"/>
              </a:rPr>
              <a:t>פגם שאינו מהותי אינו מהווה עילה לפסילת ספרי </a:t>
            </a:r>
            <a:r>
              <a:rPr lang="he-IL"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העסק.</a:t>
            </a:r>
            <a:endParaRPr lang="he-IL" sz="30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0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ע"ש </a:t>
            </a:r>
            <a:r>
              <a:rPr lang="he-IL" sz="30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1566/02 </a:t>
            </a:r>
            <a:r>
              <a:rPr lang="he-IL" sz="3000" b="1" u="sng"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נ.ג.נ</a:t>
            </a:r>
            <a:r>
              <a:rPr lang="he-IL" sz="30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 מתכות בע"מ נ' מנהל המכס </a:t>
            </a:r>
            <a:r>
              <a:rPr lang="he-IL" sz="30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והמע"מ:</a:t>
            </a:r>
            <a:r>
              <a:rPr lang="he-IL"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אין </a:t>
            </a:r>
            <a:r>
              <a:rPr lang="he-IL" sz="3000" cap="all" dirty="0">
                <a:solidFill>
                  <a:schemeClr val="tx1"/>
                </a:solidFill>
                <a:effectLst>
                  <a:outerShdw sx="0" sy="0">
                    <a:srgbClr val="000000"/>
                  </a:outerShdw>
                </a:effectLst>
                <a:latin typeface="David" panose="020E0502060401010101" pitchFamily="34" charset="-79"/>
                <a:cs typeface="David" panose="020E0502060401010101" pitchFamily="34" charset="-79"/>
              </a:rPr>
              <a:t>לפסול את ספרי הנישום כאשר לא נטען כי נמצאו ליקויים צורניים באופן ניהול הספרים או כאשר לא נטען כי לא ניתן היה לקבוע את שיעור המס לתשלום. "סטייה מהותית" תחשב ככזאת במקרה בו הסטייה מנעה את יכולת חישוב המס כראוי.</a:t>
            </a:r>
            <a:endParaRPr lang="en-US" sz="30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endParaRPr lang="en-US" sz="22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96795" y="132092"/>
            <a:ext cx="2127421" cy="892882"/>
          </a:xfrm>
          <a:prstGeom prst="rect">
            <a:avLst/>
          </a:prstGeom>
        </p:spPr>
      </p:pic>
    </p:spTree>
    <p:extLst>
      <p:ext uri="{BB962C8B-B14F-4D97-AF65-F5344CB8AC3E}">
        <p14:creationId xmlns:p14="http://schemas.microsoft.com/office/powerpoint/2010/main" val="2714370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214738" y="571351"/>
            <a:ext cx="9683921" cy="5784850"/>
          </a:xfrm>
        </p:spPr>
        <p:txBody>
          <a:bodyPr>
            <a:normAutofit/>
          </a:bodyPr>
          <a:lstStyle/>
          <a:p>
            <a:pPr lvl="0" algn="ctr" fontAlgn="base"/>
            <a:r>
              <a:rPr lang="he-IL" sz="3600" b="1" u="sng" dirty="0" smtClean="0">
                <a:latin typeface="David" panose="020E0502060401010101" pitchFamily="34" charset="-79"/>
                <a:cs typeface="David" panose="020E0502060401010101" pitchFamily="34" charset="-79"/>
              </a:rPr>
              <a:t>פסילת ספרים בגין אי רישום תקבול</a:t>
            </a:r>
            <a:endParaRPr lang="he-IL" sz="2200" b="1" dirty="0" smtClean="0">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24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he-IL" sz="2400" cap="all" dirty="0">
                <a:solidFill>
                  <a:schemeClr val="tx1"/>
                </a:solidFill>
                <a:effectLst>
                  <a:outerShdw sx="0" sy="0">
                    <a:srgbClr val="000000"/>
                  </a:outerShdw>
                </a:effectLst>
                <a:latin typeface="David" panose="020E0502060401010101" pitchFamily="34" charset="-79"/>
                <a:cs typeface="David" panose="020E0502060401010101" pitchFamily="34" charset="-79"/>
              </a:rPr>
              <a:t>' 145ב לפקודה</a:t>
            </a:r>
            <a:r>
              <a:rPr lang="he-IL" sz="24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נישום הרושם תקבוליו בסרט קופה רושמת, שובר קבלה, חשבונית, ספר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פדיון יומי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או </a:t>
            </a:r>
            <a:r>
              <a:rPr lang="he-IL" sz="2400" b="1" dirty="0" err="1">
                <a:solidFill>
                  <a:schemeClr val="tx1"/>
                </a:solidFill>
                <a:effectLst>
                  <a:outerShdw sx="0" sy="0">
                    <a:srgbClr val="000000"/>
                  </a:outerShdw>
                </a:effectLst>
                <a:latin typeface="David" panose="020E0502060401010101" pitchFamily="34" charset="-79"/>
                <a:cs typeface="David" panose="020E0502060401010101" pitchFamily="34" charset="-79"/>
              </a:rPr>
              <a:t>תעוד</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אחר...,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ולא רשם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בהם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תקבול שהיה חייב לרשמו על פי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אותן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הוראות, יראו את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פנקסיו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כבלתי קבילים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זולת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אם שוכנע פקיד השומה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כי </a:t>
            </a:r>
            <a:r>
              <a:rPr lang="he-IL" sz="2400" b="1" dirty="0" err="1">
                <a:solidFill>
                  <a:schemeClr val="tx1"/>
                </a:solidFill>
                <a:effectLst>
                  <a:outerShdw sx="0" sy="0">
                    <a:srgbClr val="000000"/>
                  </a:outerShdw>
                </a:effectLst>
                <a:latin typeface="David" panose="020E0502060401010101" pitchFamily="34" charset="-79"/>
                <a:cs typeface="David" panose="020E0502060401010101" pitchFamily="34" charset="-79"/>
              </a:rPr>
              <a:t>היתה</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 סיבה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מספקת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לאי הרישום; </a:t>
            </a:r>
          </a:p>
          <a:p>
            <a:pPr marL="342900" lvl="1" indent="-342900" algn="just" fontAlgn="base">
              <a:lnSpc>
                <a:spcPct val="70000"/>
              </a:lnSpc>
              <a:buFont typeface="Wingdings 3" charset="2"/>
              <a:buChar char=""/>
            </a:pPr>
            <a:r>
              <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5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תקבול</a:t>
            </a:r>
            <a:r>
              <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 - כל סכום במזומן, בשטר, או בשיק שהתאריך הנקוב בו מאוחר מתאריך קבלתו, או בכרטיס אשראי, שקיבל הנישום, במישרין או בעקיפין, במהלך </a:t>
            </a:r>
            <a:r>
              <a:rPr lang="he-IL" sz="25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עסקו.</a:t>
            </a:r>
            <a:endPar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800100" lvl="2" indent="-342900" algn="just" fontAlgn="base">
              <a:lnSpc>
                <a:spcPct val="70000"/>
              </a:lnSpc>
              <a:buFont typeface="Arial" panose="020B0604020202020204" pitchFamily="34" charset="0"/>
              <a:buChar char="•"/>
            </a:pPr>
            <a:r>
              <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אין חשיבות למהות התקבול. יש לרשום גם תקבול שניתן כהלוואה, </a:t>
            </a:r>
            <a:r>
              <a:rPr lang="he-IL" sz="2500"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פקדון</a:t>
            </a:r>
            <a:r>
              <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 נאמנות, שיק בטחון וכיו"ב.</a:t>
            </a:r>
          </a:p>
          <a:p>
            <a:pPr marL="800100" lvl="2" indent="-342900" algn="just" fontAlgn="base">
              <a:lnSpc>
                <a:spcPct val="70000"/>
              </a:lnSpc>
              <a:buFont typeface="Arial" panose="020B0604020202020204" pitchFamily="34" charset="0"/>
              <a:buChar char="•"/>
            </a:pPr>
            <a:r>
              <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המחאה לפקודת צד ג</a:t>
            </a:r>
            <a:r>
              <a:rPr lang="en-US"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 אינה מהווה תקבול בידי מקבל ההמחאה (פס"ד </a:t>
            </a:r>
            <a:r>
              <a:rPr lang="he-IL" sz="2500"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גדעוני</a:t>
            </a:r>
            <a:r>
              <a:rPr lang="he-IL" sz="25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342900" lvl="1" indent="-342900" algn="just" fontAlgn="base">
              <a:lnSpc>
                <a:spcPct val="70000"/>
              </a:lnSpc>
              <a:buFont typeface="Wingdings 3" charset="2"/>
              <a:buChar char=""/>
            </a:pPr>
            <a:r>
              <a:rPr lang="he-IL" sz="25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המועד להוצאת קבלה</a:t>
            </a:r>
            <a:r>
              <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 בסמוך לאחר קבלת התקבול, גם כאשר מדובר בתקבול </a:t>
            </a:r>
            <a:r>
              <a:rPr lang="he-IL" sz="2500"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מעותד</a:t>
            </a:r>
            <a:r>
              <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342900" lvl="1" indent="-342900" algn="just" fontAlgn="base">
              <a:lnSpc>
                <a:spcPct val="70000"/>
              </a:lnSpc>
              <a:buFont typeface="Wingdings 3" charset="2"/>
              <a:buChar char=""/>
            </a:pPr>
            <a:r>
              <a:rPr lang="he-IL" sz="25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תשלום </a:t>
            </a:r>
            <a:r>
              <a:rPr lang="he-IL" sz="25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שהתקבל בהעברה בנקאית בגין מכר או שירות- </a:t>
            </a:r>
            <a:r>
              <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rPr>
              <a:t>אין חובה להוציא קבלה במידה והנישום מנהל מערכת חשבונות על-פי שיטת החשבונאות הכפולה.</a:t>
            </a:r>
          </a:p>
          <a:p>
            <a:pPr marL="457200" lvl="2" algn="just" fontAlgn="base">
              <a:lnSpc>
                <a:spcPct val="70000"/>
              </a:lnSpc>
            </a:pPr>
            <a:endParaRPr lang="he-IL" sz="25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endParaRPr lang="he-IL" sz="24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endParaRPr lang="he-IL" sz="24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endParaRPr lang="en-US" sz="22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122586" y="112973"/>
            <a:ext cx="1953349" cy="916756"/>
          </a:xfrm>
          <a:prstGeom prst="rect">
            <a:avLst/>
          </a:prstGeom>
        </p:spPr>
      </p:pic>
    </p:spTree>
    <p:extLst>
      <p:ext uri="{BB962C8B-B14F-4D97-AF65-F5344CB8AC3E}">
        <p14:creationId xmlns:p14="http://schemas.microsoft.com/office/powerpoint/2010/main" val="847817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485901" y="585229"/>
            <a:ext cx="9144000" cy="5784850"/>
          </a:xfrm>
        </p:spPr>
        <p:txBody>
          <a:bodyPr>
            <a:normAutofit fontScale="85000" lnSpcReduction="10000"/>
          </a:bodyPr>
          <a:lstStyle/>
          <a:p>
            <a:pPr lvl="0" algn="ctr" fontAlgn="base"/>
            <a:r>
              <a:rPr lang="he-IL" sz="3500" b="1" u="sng" dirty="0">
                <a:latin typeface="David" panose="020E0502060401010101" pitchFamily="34" charset="-79"/>
                <a:cs typeface="David" panose="020E0502060401010101" pitchFamily="34" charset="-79"/>
              </a:rPr>
              <a:t>פסילת ספרים בגין אי רישום תקבול- המשך</a:t>
            </a:r>
            <a:endParaRPr lang="he-IL" sz="3500" b="1" dirty="0">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על פקיד השומה מוטל הנטל להוכיח את אי-רישום התקבול, ומשהוכח אי-רישום, עובר הנטל לנישום להוכיח כי </a:t>
            </a:r>
            <a:r>
              <a:rPr lang="he-IL" sz="2800"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היתה</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 סיבה מספקת לאי-רישום התקבול.</a:t>
            </a:r>
          </a:p>
          <a:p>
            <a:pPr marL="342900" lvl="1" indent="-342900" algn="just" fontAlgn="base">
              <a:lnSpc>
                <a:spcPct val="90000"/>
              </a:lnSpc>
              <a:buFont typeface="Wingdings 3" charset="2"/>
              <a:buChar char=""/>
            </a:pPr>
            <a:r>
              <a:rPr lang="he-IL" sz="28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תקיפת </a:t>
            </a:r>
            <a:r>
              <a:rPr lang="he-IL" sz="28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ההחלטה</a:t>
            </a:r>
          </a:p>
          <a:p>
            <a:pPr marL="342900" lvl="1" indent="-342900" algn="just" fontAlgn="base">
              <a:lnSpc>
                <a:spcPct val="90000"/>
              </a:lnSpc>
              <a:buFont typeface="Arial" panose="020B0604020202020204" pitchFamily="34" charset="0"/>
              <a:buChar char="•"/>
            </a:pP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פנייה לפקיד השומה, בתוך 30 ימים מיום קבלת ההחלטה, לחזור ולעיין בה ולשנותה.</a:t>
            </a:r>
          </a:p>
          <a:p>
            <a:pPr marL="342900" lvl="1" indent="-342900" algn="just" fontAlgn="base">
              <a:lnSpc>
                <a:spcPct val="90000"/>
              </a:lnSpc>
              <a:buFont typeface="Arial" panose="020B0604020202020204" pitchFamily="34" charset="0"/>
              <a:buChar char="•"/>
            </a:pP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פקיד השומה מוסמך לשנות את הפסילה לאזהרה או להותיר אותה על כנה.</a:t>
            </a:r>
          </a:p>
          <a:p>
            <a:pPr marL="342900" lvl="1" indent="-342900" algn="just" fontAlgn="base">
              <a:lnSpc>
                <a:spcPct val="90000"/>
              </a:lnSpc>
              <a:buFont typeface="Arial" panose="020B0604020202020204" pitchFamily="34" charset="0"/>
              <a:buChar char="•"/>
            </a:pP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נותרה הפסילה על כנה- ערעור לבית המשפט המחוזי בתוך 60 ימים ממתן ההחלטה.</a:t>
            </a:r>
          </a:p>
          <a:p>
            <a:pPr marL="342900" lvl="1" indent="-342900" algn="just" fontAlgn="base">
              <a:lnSpc>
                <a:spcPct val="90000"/>
              </a:lnSpc>
              <a:buFont typeface="Wingdings 3" charset="2"/>
              <a:buChar char=""/>
            </a:pPr>
            <a:r>
              <a:rPr lang="he-IL" sz="28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אי רישום </a:t>
            </a:r>
            <a:r>
              <a:rPr lang="he-IL" sz="28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שני תקבולים או יותר בתוך 12 חודשים רצופים</a:t>
            </a:r>
          </a:p>
          <a:p>
            <a:pPr lvl="1" indent="-457200" algn="just" fontAlgn="base">
              <a:lnSpc>
                <a:spcPct val="90000"/>
              </a:lnSpc>
              <a:buFont typeface="Arial" panose="020B0604020202020204" pitchFamily="34" charset="0"/>
              <a:buChar char="•"/>
            </a:pPr>
            <a:r>
              <a:rPr lang="he-IL" sz="28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התנאי</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ניתנה אזהרה מפקיד השומה ביחס לתקבול שלא נרשם</a:t>
            </a:r>
          </a:p>
          <a:p>
            <a:pPr lvl="1" indent="-457200" algn="just" fontAlgn="base">
              <a:lnSpc>
                <a:spcPct val="90000"/>
              </a:lnSpc>
              <a:buFont typeface="Arial" panose="020B0604020202020204" pitchFamily="34" charset="0"/>
              <a:buChar char="•"/>
            </a:pPr>
            <a:r>
              <a:rPr lang="he-IL" sz="28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תקופת הפסילה</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שתי שנות המס בהן לא נרשמו התקבולים וכן שנת </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המס שקדמה לשנה הראשונה שבתוך 12 </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החודשים</a:t>
            </a:r>
            <a:r>
              <a:rPr lang="en-US"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במידה ושני התקולים לא נרשמו באותה שנת מס- אותה שנת מס וכן שתי שנות המס שקדמו לה.</a:t>
            </a:r>
          </a:p>
          <a:p>
            <a:pPr lvl="1" indent="-457200" algn="just" fontAlgn="base">
              <a:lnSpc>
                <a:spcPct val="90000"/>
              </a:lnSpc>
              <a:buFont typeface="Arial" panose="020B0604020202020204" pitchFamily="34" charset="0"/>
              <a:buChar char="•"/>
            </a:pPr>
            <a:r>
              <a:rPr lang="he-IL" sz="28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תיקון שומה</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ניתן לתקן שומות של שנות המס הקודמות גם אם הן סופיות.</a:t>
            </a:r>
            <a:endPar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70000"/>
              </a:lnSpc>
              <a:buFont typeface="Wingdings 3" charset="2"/>
              <a:buChar char=""/>
            </a:pPr>
            <a:endParaRPr lang="en-US" sz="25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105033" y="177599"/>
            <a:ext cx="1942475" cy="815260"/>
          </a:xfrm>
          <a:prstGeom prst="rect">
            <a:avLst/>
          </a:prstGeom>
        </p:spPr>
      </p:pic>
    </p:spTree>
    <p:extLst>
      <p:ext uri="{BB962C8B-B14F-4D97-AF65-F5344CB8AC3E}">
        <p14:creationId xmlns:p14="http://schemas.microsoft.com/office/powerpoint/2010/main" val="7161362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354094" y="782031"/>
            <a:ext cx="9832890" cy="5784850"/>
          </a:xfrm>
        </p:spPr>
        <p:txBody>
          <a:bodyPr>
            <a:normAutofit lnSpcReduction="10000"/>
          </a:bodyPr>
          <a:lstStyle/>
          <a:p>
            <a:pPr lvl="0" algn="ctr" fontAlgn="base"/>
            <a:r>
              <a:rPr lang="he-IL" sz="3200" b="1" u="sng" dirty="0" smtClean="0">
                <a:latin typeface="David" panose="020E0502060401010101" pitchFamily="34" charset="-79"/>
                <a:cs typeface="David" panose="020E0502060401010101" pitchFamily="34" charset="-79"/>
              </a:rPr>
              <a:t>סנקציות הנובעות מפסילת ספרים על פי הפקודה</a:t>
            </a:r>
            <a:endParaRPr lang="he-IL" sz="3200" b="1" dirty="0" smtClean="0">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28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שומה לפי מיטב שפיטה</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 נטל הראיה על </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הנישום. פס"ד פיקנטי </a:t>
            </a: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400" dirty="0">
                <a:solidFill>
                  <a:schemeClr val="tx1"/>
                </a:solidFill>
                <a:effectLst>
                  <a:outerShdw sx="0" sy="0">
                    <a:srgbClr val="000000"/>
                  </a:outerShdw>
                </a:effectLst>
                <a:latin typeface="David" panose="020E0502060401010101" pitchFamily="34" charset="-79"/>
                <a:cs typeface="David" panose="020E0502060401010101" pitchFamily="34" charset="-79"/>
              </a:rPr>
              <a:t>ע"ש </a:t>
            </a: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734/89</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פקיד השומה לא ינהג </a:t>
            </a:r>
            <a:r>
              <a:rPr lang="he-IL" sz="29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בנוקשות </a:t>
            </a:r>
            <a:r>
              <a:rPr lang="he-IL" sz="2900" cap="all" dirty="0">
                <a:solidFill>
                  <a:schemeClr val="tx1"/>
                </a:solidFill>
                <a:effectLst>
                  <a:outerShdw sx="0" sy="0">
                    <a:srgbClr val="000000"/>
                  </a:outerShdw>
                </a:effectLst>
                <a:latin typeface="David" panose="020E0502060401010101" pitchFamily="34" charset="-79"/>
                <a:cs typeface="David" panose="020E0502060401010101" pitchFamily="34" charset="-79"/>
              </a:rPr>
              <a:t>רבה מדי </a:t>
            </a:r>
            <a:r>
              <a:rPr lang="he-IL" sz="29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ובשרירות לב, לא יאטום </a:t>
            </a:r>
            <a:r>
              <a:rPr lang="he-IL" sz="2900" cap="all" dirty="0">
                <a:solidFill>
                  <a:schemeClr val="tx1"/>
                </a:solidFill>
                <a:effectLst>
                  <a:outerShdw sx="0" sy="0">
                    <a:srgbClr val="000000"/>
                  </a:outerShdw>
                </a:effectLst>
                <a:latin typeface="David" panose="020E0502060401010101" pitchFamily="34" charset="-79"/>
                <a:cs typeface="David" panose="020E0502060401010101" pitchFamily="34" charset="-79"/>
              </a:rPr>
              <a:t>אזניו מכל הסבר ראוי שמציג </a:t>
            </a:r>
            <a:r>
              <a:rPr lang="he-IL" sz="29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הנישום </a:t>
            </a:r>
            <a:r>
              <a:rPr lang="he-IL" sz="2900" cap="all" dirty="0">
                <a:solidFill>
                  <a:schemeClr val="tx1"/>
                </a:solidFill>
                <a:effectLst>
                  <a:outerShdw sx="0" sy="0">
                    <a:srgbClr val="000000"/>
                  </a:outerShdw>
                </a:effectLst>
                <a:latin typeface="David" panose="020E0502060401010101" pitchFamily="34" charset="-79"/>
                <a:cs typeface="David" panose="020E0502060401010101" pitchFamily="34" charset="-79"/>
              </a:rPr>
              <a:t>ולא </a:t>
            </a:r>
            <a:r>
              <a:rPr lang="he-IL" sz="29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יעצום עיניו </a:t>
            </a:r>
            <a:r>
              <a:rPr lang="he-IL" sz="2900" cap="all" dirty="0">
                <a:solidFill>
                  <a:schemeClr val="tx1"/>
                </a:solidFill>
                <a:effectLst>
                  <a:outerShdw sx="0" sy="0">
                    <a:srgbClr val="000000"/>
                  </a:outerShdw>
                </a:effectLst>
                <a:latin typeface="David" panose="020E0502060401010101" pitchFamily="34" charset="-79"/>
                <a:cs typeface="David" panose="020E0502060401010101" pitchFamily="34" charset="-79"/>
              </a:rPr>
              <a:t>מפני מסמכים המובאים לתשומת לבו</a:t>
            </a:r>
            <a:r>
              <a:rPr lang="he-IL" sz="29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he-IL" sz="29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אי </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התרת הוצאות, אי התרת הפסדים (שוטפים ומועברים), אי התרת חובות אבודים, אי התרת פחת </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וניכויים (</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en-US"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 33 </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לפקודה). </a:t>
            </a:r>
            <a:endPar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שלילת </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הזכאות לשיעורי מס שולי </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מופחתים (</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en-US"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 121(ב)(2</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לפקודה).</a:t>
            </a:r>
            <a:endPar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הגדלת תשלומי המס ותשלומי המקדמות לנישום שלא מנהל ספרים כלל ("חייב ולא ניהל") (סע</a:t>
            </a:r>
            <a:r>
              <a:rPr lang="en-US"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 191ב </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לפקודה).</a:t>
            </a:r>
          </a:p>
          <a:p>
            <a:pPr marL="342900" lvl="1" indent="-342900" algn="just" fontAlgn="base">
              <a:lnSpc>
                <a:spcPct val="90000"/>
              </a:lnSpc>
              <a:buFont typeface="Wingdings 3" charset="2"/>
              <a:buChar char=""/>
            </a:pP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אי הכרה הוצאות הכרוכות בהכנת הדוחות, בתשלום המס והוצאות ייצוג בהליכי שומה וערעור (סע</a:t>
            </a:r>
            <a:r>
              <a:rPr lang="en-US"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rPr>
              <a:t> 17(11) לפקודה</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342900" lvl="1" indent="-342900" algn="just" fontAlgn="base">
              <a:lnSpc>
                <a:spcPct val="90000"/>
              </a:lnSpc>
              <a:buFont typeface="Wingdings 3" charset="2"/>
              <a:buChar char=""/>
            </a:pP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אי החזר מס ששולם ביתר על פי דו"ח (סע</a:t>
            </a:r>
            <a:r>
              <a:rPr lang="en-US"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159א לפקודה).</a:t>
            </a:r>
            <a:endParaRPr lang="he-IL" sz="28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endParaRPr lang="he-IL" sz="28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endParaRPr lang="en-US" sz="22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113271" y="137687"/>
            <a:ext cx="1929142" cy="809664"/>
          </a:xfrm>
          <a:prstGeom prst="rect">
            <a:avLst/>
          </a:prstGeom>
        </p:spPr>
      </p:pic>
    </p:spTree>
    <p:extLst>
      <p:ext uri="{BB962C8B-B14F-4D97-AF65-F5344CB8AC3E}">
        <p14:creationId xmlns:p14="http://schemas.microsoft.com/office/powerpoint/2010/main" val="1945917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618391" y="605624"/>
            <a:ext cx="9144000" cy="5784850"/>
          </a:xfrm>
        </p:spPr>
        <p:txBody>
          <a:bodyPr>
            <a:normAutofit fontScale="92500" lnSpcReduction="10000"/>
          </a:bodyPr>
          <a:lstStyle/>
          <a:p>
            <a:pPr lvl="0" algn="ctr" fontAlgn="base"/>
            <a:r>
              <a:rPr lang="he-IL" sz="4000" b="1" u="sng" dirty="0" smtClean="0">
                <a:latin typeface="David" panose="020E0502060401010101" pitchFamily="34" charset="-79"/>
                <a:cs typeface="David" panose="020E0502060401010101" pitchFamily="34" charset="-79"/>
              </a:rPr>
              <a:t>פסילת ספרים על פי חוק מס ערך מוסף</a:t>
            </a:r>
            <a:endParaRPr lang="he-IL" sz="4000" b="1" dirty="0" smtClean="0">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1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עילות הפסילה</a:t>
            </a:r>
          </a:p>
          <a:p>
            <a:pPr lvl="1" indent="-457200" algn="just" fontAlgn="base">
              <a:lnSpc>
                <a:spcPct val="90000"/>
              </a:lnSpc>
              <a:buFont typeface="Arial" panose="020B0604020202020204" pitchFamily="34" charset="0"/>
              <a:buChar char="•"/>
            </a:pP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פסילת ספרים בשל אי ניהול פנקסי חשבונות או ניהולם </a:t>
            </a:r>
            <a:r>
              <a:rPr lang="he-IL" sz="3100" cap="all"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בסטיה</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מהותית (סע' 74 לחוק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מע"מ).</a:t>
            </a:r>
            <a:endParaRPr lang="en-US" sz="31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indent="-457200" algn="just" fontAlgn="base">
              <a:lnSpc>
                <a:spcPct val="90000"/>
              </a:lnSpc>
              <a:buFont typeface="Arial" panose="020B0604020202020204" pitchFamily="34" charset="0"/>
              <a:buChar char="•"/>
            </a:pP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פסילת ספרים בשל הוצאה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של חשבונית מס שלא כדין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או ניכוי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מס תשומות שלא כדין (סע' 77ב לחוק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מע"מ).</a:t>
            </a:r>
            <a:endParaRPr lang="en-US"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100" b="1"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סנקציות הנובעות מהפסילה</a:t>
            </a:r>
          </a:p>
          <a:p>
            <a:pPr lvl="1" indent="-457200" algn="just" fontAlgn="base">
              <a:lnSpc>
                <a:spcPct val="90000"/>
              </a:lnSpc>
              <a:buFont typeface="Arial" panose="020B0604020202020204" pitchFamily="34" charset="0"/>
              <a:buChar char="•"/>
            </a:pP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שומה לפי מיטב שפיטה- נטל הראיה על העוסק.</a:t>
            </a:r>
          </a:p>
          <a:p>
            <a:pPr lvl="1" indent="-457200" algn="just" fontAlgn="base">
              <a:lnSpc>
                <a:spcPct val="90000"/>
              </a:lnSpc>
              <a:buFont typeface="Arial" panose="020B0604020202020204" pitchFamily="34" charset="0"/>
              <a:buChar char="•"/>
            </a:pP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קנס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בגין פסילת ספרים בשיעור של 1% מסך המחזור סע</a:t>
            </a:r>
            <a:r>
              <a:rPr lang="en-US"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 95 לחוק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מע"מ).</a:t>
            </a:r>
          </a:p>
          <a:p>
            <a:pPr marL="342900" lvl="1" indent="-342900" algn="just" fontAlgn="base">
              <a:lnSpc>
                <a:spcPct val="90000"/>
              </a:lnSpc>
              <a:buFont typeface="Wingdings 3" charset="2"/>
              <a:buChar char=""/>
            </a:pPr>
            <a:r>
              <a:rPr lang="he-IL" sz="3100" b="1"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פס"ד </a:t>
            </a:r>
            <a:r>
              <a:rPr lang="he-IL" sz="31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שהינו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(ע"א 734/86</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משנפסלו הפנקסים ע"י רשות אחת בעילה שהיא רלבנטית גם לחיוב במס ברשות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אחרת,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תקפה הפסילה גם ברשות האחרת.</a:t>
            </a:r>
            <a:endParaRPr lang="en-US" sz="31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endParaRPr lang="en-US" sz="22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6" name="תמונה 5"/>
          <p:cNvPicPr>
            <a:picLocks noChangeAspect="1"/>
          </p:cNvPicPr>
          <p:nvPr/>
        </p:nvPicPr>
        <p:blipFill>
          <a:blip r:embed="rId2"/>
          <a:stretch>
            <a:fillRect/>
          </a:stretch>
        </p:blipFill>
        <p:spPr>
          <a:xfrm>
            <a:off x="113271" y="162400"/>
            <a:ext cx="1987378" cy="834106"/>
          </a:xfrm>
          <a:prstGeom prst="rect">
            <a:avLst/>
          </a:prstGeom>
        </p:spPr>
      </p:pic>
    </p:spTree>
    <p:extLst>
      <p:ext uri="{BB962C8B-B14F-4D97-AF65-F5344CB8AC3E}">
        <p14:creationId xmlns:p14="http://schemas.microsoft.com/office/powerpoint/2010/main" val="9295928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725484" y="735398"/>
            <a:ext cx="9144000" cy="5784850"/>
          </a:xfrm>
        </p:spPr>
        <p:txBody>
          <a:bodyPr>
            <a:normAutofit fontScale="92500" lnSpcReduction="20000"/>
          </a:bodyPr>
          <a:lstStyle/>
          <a:p>
            <a:pPr lvl="0" algn="ctr" fontAlgn="base"/>
            <a:r>
              <a:rPr lang="he-IL" sz="3600" b="1" u="sng" dirty="0" smtClean="0">
                <a:latin typeface="David" panose="020E0502060401010101" pitchFamily="34" charset="-79"/>
                <a:cs typeface="David" panose="020E0502060401010101" pitchFamily="34" charset="-79"/>
              </a:rPr>
              <a:t>האחריות </a:t>
            </a:r>
            <a:r>
              <a:rPr lang="he-IL" sz="3600" b="1" u="sng" dirty="0">
                <a:latin typeface="David" panose="020E0502060401010101" pitchFamily="34" charset="-79"/>
                <a:cs typeface="David" panose="020E0502060401010101" pitchFamily="34" charset="-79"/>
              </a:rPr>
              <a:t>הפלילית הנובעת מאי ניהול ספרים </a:t>
            </a:r>
            <a:r>
              <a:rPr lang="he-IL" sz="3600" b="1" u="sng" dirty="0" smtClean="0">
                <a:latin typeface="David" panose="020E0502060401010101" pitchFamily="34" charset="-79"/>
                <a:cs typeface="David" panose="020E0502060401010101" pitchFamily="34" charset="-79"/>
              </a:rPr>
              <a:t>כדין</a:t>
            </a:r>
            <a:endParaRPr lang="he-IL" sz="2200" b="1" dirty="0" smtClean="0">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lnSpc>
                <a:spcPct val="90000"/>
              </a:lnSpc>
              <a:buFont typeface="Wingdings 3" charset="2"/>
              <a:buChar char=""/>
            </a:pPr>
            <a:r>
              <a:rPr lang="he-IL" sz="2600" dirty="0">
                <a:solidFill>
                  <a:schemeClr val="tx1"/>
                </a:solidFill>
                <a:effectLst>
                  <a:outerShdw sx="0" sy="0">
                    <a:srgbClr val="000000"/>
                  </a:outerShdw>
                </a:effectLst>
                <a:latin typeface="David" panose="020E0502060401010101" pitchFamily="34" charset="-79"/>
                <a:cs typeface="David" panose="020E0502060401010101" pitchFamily="34" charset="-79"/>
              </a:rPr>
              <a:t>סעיף 216(5) לפקודת מס </a:t>
            </a:r>
            <a:r>
              <a:rPr lang="he-IL" sz="26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הכנסה:</a:t>
            </a:r>
            <a:endParaRPr lang="en-US" sz="26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"אדם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אשר בלי סיבה מספקת עבר אחת העבירות המנויות להלן, דינו –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מאסר שנה 	או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קנס כאמור בסעיף 61(א)(2) לחוק העונשין, או שני העונשים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כאחד</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26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endParaRPr lang="en-US" sz="26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5)	לא ניהל פנקסי חשבונות בהתאם להוראות המנהל שניתנו על פי סעיף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130(א);...".</a:t>
            </a:r>
            <a:endParaRPr lang="en-US" sz="26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lnSpc>
                <a:spcPct val="90000"/>
              </a:lnSpc>
              <a:buFont typeface="Wingdings 3" charset="2"/>
              <a:buChar char=""/>
            </a:pPr>
            <a:endParaRPr lang="he-IL" sz="2600"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lnSpc>
                <a:spcPct val="90000"/>
              </a:lnSpc>
              <a:buFont typeface="Wingdings 3" charset="2"/>
              <a:buChar char=""/>
            </a:pPr>
            <a:r>
              <a:rPr lang="he-IL" sz="26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סעיף 117(א</a:t>
            </a:r>
            <a:r>
              <a:rPr lang="he-IL" sz="2600" dirty="0">
                <a:solidFill>
                  <a:schemeClr val="tx1"/>
                </a:solidFill>
                <a:effectLst>
                  <a:outerShdw sx="0" sy="0">
                    <a:srgbClr val="000000"/>
                  </a:outerShdw>
                </a:effectLst>
                <a:latin typeface="David" panose="020E0502060401010101" pitchFamily="34" charset="-79"/>
                <a:cs typeface="David" panose="020E0502060401010101" pitchFamily="34" charset="-79"/>
              </a:rPr>
              <a:t>)(7</a:t>
            </a:r>
            <a:r>
              <a:rPr lang="he-IL" sz="26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לחוק מס ערך מוסף:</a:t>
            </a:r>
            <a:r>
              <a:rPr lang="he-IL" sz="2600" dirty="0">
                <a:solidFill>
                  <a:schemeClr val="tx1"/>
                </a:solidFill>
                <a:effectLst>
                  <a:outerShdw sx="0" sy="0">
                    <a:srgbClr val="000000"/>
                  </a:outerShdw>
                </a:effectLst>
                <a:latin typeface="David" panose="020E0502060401010101" pitchFamily="34" charset="-79"/>
                <a:cs typeface="David" panose="020E0502060401010101" pitchFamily="34" charset="-79"/>
              </a:rPr>
              <a:t>	</a:t>
            </a:r>
            <a:endParaRPr lang="en-US" sz="26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"(א</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 מי שהפר כמפורט להלן הוראה מהוראות חוק זה או התקנות על פיו,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דינו - מאסר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שנה:</a:t>
            </a:r>
            <a:endParaRPr lang="en-US" sz="26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endParaRPr lang="en-US" sz="26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7)	לא ניהל פנקסי חשבונות או רשומות אחרות שהיה עליו לנהל, או נקבע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בקביעה </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סופית על פי סעיפים 74, 95 או 113 שניהלם </a:t>
            </a:r>
            <a:r>
              <a:rPr lang="he-IL" sz="2600" b="1" dirty="0" err="1">
                <a:solidFill>
                  <a:schemeClr val="tx1"/>
                </a:solidFill>
                <a:effectLst>
                  <a:outerShdw sx="0" sy="0">
                    <a:srgbClr val="000000"/>
                  </a:outerShdw>
                </a:effectLst>
                <a:latin typeface="David" panose="020E0502060401010101" pitchFamily="34" charset="-79"/>
                <a:cs typeface="David" panose="020E0502060401010101" pitchFamily="34" charset="-79"/>
              </a:rPr>
              <a:t>בסטיה</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 מהותית מן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ההוראות</a:t>
            </a:r>
            <a:r>
              <a:rPr lang="he-IL" sz="2600" b="1"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6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26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113271" y="162400"/>
            <a:ext cx="1987378" cy="834106"/>
          </a:xfrm>
          <a:prstGeom prst="rect">
            <a:avLst/>
          </a:prstGeom>
        </p:spPr>
      </p:pic>
    </p:spTree>
    <p:extLst>
      <p:ext uri="{BB962C8B-B14F-4D97-AF65-F5344CB8AC3E}">
        <p14:creationId xmlns:p14="http://schemas.microsoft.com/office/powerpoint/2010/main" val="2419573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037857" y="361696"/>
            <a:ext cx="9944100" cy="6343650"/>
          </a:xfrm>
        </p:spPr>
        <p:txBody>
          <a:bodyPr>
            <a:normAutofit/>
          </a:bodyPr>
          <a:lstStyle/>
          <a:p>
            <a:pPr lvl="0" algn="ctr" fontAlgn="base"/>
            <a:r>
              <a:rPr lang="he-IL" sz="3800" b="1" u="sng" dirty="0" smtClean="0">
                <a:effectLst>
                  <a:outerShdw sx="0" sy="0">
                    <a:srgbClr val="000000"/>
                  </a:outerShdw>
                </a:effectLst>
                <a:latin typeface="David" panose="020E0502060401010101" pitchFamily="34" charset="-79"/>
                <a:cs typeface="David" panose="020E0502060401010101" pitchFamily="34" charset="-79"/>
              </a:rPr>
              <a:t>המקור החוקי לניהול ספרים</a:t>
            </a:r>
            <a:endParaRPr lang="he-IL" sz="2400" b="1" u="sng" dirty="0" smtClean="0">
              <a:effectLst>
                <a:outerShdw sx="0" sy="0">
                  <a:srgbClr val="000000"/>
                </a:outerShdw>
              </a:effectLst>
              <a:latin typeface="David" panose="020E0502060401010101" pitchFamily="34" charset="-79"/>
              <a:cs typeface="David" panose="020E0502060401010101" pitchFamily="34" charset="-79"/>
            </a:endParaRPr>
          </a:p>
          <a:p>
            <a:pPr marL="342900" lvl="0" indent="-342900" algn="just" fontAlgn="base">
              <a:buFont typeface="Wingdings 3" charset="2"/>
              <a:buChar char=""/>
            </a:pPr>
            <a:r>
              <a:rPr lang="he-IL" sz="2400" b="1" u="sng" dirty="0">
                <a:solidFill>
                  <a:schemeClr val="tx1"/>
                </a:solidFill>
                <a:effectLst>
                  <a:outerShdw sx="0" sy="0">
                    <a:srgbClr val="000000"/>
                  </a:outerShdw>
                </a:effectLst>
                <a:latin typeface="David" panose="020E0502060401010101" pitchFamily="34" charset="-79"/>
                <a:cs typeface="David" panose="020E0502060401010101" pitchFamily="34" charset="-79"/>
              </a:rPr>
              <a:t>סע' 130 לפקודת מס </a:t>
            </a:r>
            <a:r>
              <a:rPr lang="he-IL" sz="24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הכנסה</a:t>
            </a:r>
          </a:p>
          <a:p>
            <a:pPr lvl="0" algn="just" fontAlgn="base"/>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לצורך השומה רשאי המנהל להורות, דרך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כלל או לסוג </a:t>
            </a:r>
            <a:r>
              <a:rPr lang="he-IL" sz="2400" b="1" dirty="0" err="1">
                <a:solidFill>
                  <a:schemeClr val="tx1"/>
                </a:solidFill>
                <a:effectLst>
                  <a:outerShdw sx="0" sy="0">
                    <a:srgbClr val="000000"/>
                  </a:outerShdw>
                </a:effectLst>
                <a:latin typeface="David" panose="020E0502060401010101" pitchFamily="34" charset="-79"/>
                <a:cs typeface="David" panose="020E0502060401010101" pitchFamily="34" charset="-79"/>
              </a:rPr>
              <a:t>מסויים</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 של נישומים, על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ניהול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פנקסי חשבונות של הכנסה הנובעת מעסק או ממשלח-יד, והוא רשאי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לקבוע 	באותן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הוראות כללים לשיטת ניהול הפנקסים</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p>
          <a:p>
            <a:pPr marL="342900" lvl="0" indent="-342900" algn="just" fontAlgn="base">
              <a:buFont typeface="Wingdings 3" charset="2"/>
              <a:buChar char=""/>
            </a:pPr>
            <a:r>
              <a:rPr lang="he-IL" sz="24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סעיף </a:t>
            </a:r>
            <a:r>
              <a:rPr lang="he-IL" sz="2400" b="1" u="sng" dirty="0">
                <a:solidFill>
                  <a:schemeClr val="tx1"/>
                </a:solidFill>
                <a:effectLst>
                  <a:outerShdw sx="0" sy="0">
                    <a:srgbClr val="000000"/>
                  </a:outerShdw>
                </a:effectLst>
                <a:latin typeface="David" panose="020E0502060401010101" pitchFamily="34" charset="-79"/>
                <a:cs typeface="David" panose="020E0502060401010101" pitchFamily="34" charset="-79"/>
              </a:rPr>
              <a:t>סע' 66 לחוק מס </a:t>
            </a:r>
            <a:r>
              <a:rPr lang="he-IL" sz="24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ערך מוסף</a:t>
            </a:r>
          </a:p>
          <a:p>
            <a:pPr lvl="0" algn="just" fontAlgn="base"/>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חייב במס ינהל פנקסים ורשומות בצורה ובדרך שקבע שר האוצר, דרך כלל או לסוגי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עוסקים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או חייבי מס</a:t>
            </a: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342900" indent="-342900" algn="just" fontAlgn="base">
              <a:buFont typeface="Wingdings 3" charset="2"/>
              <a:buChar char=""/>
            </a:pP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הוראות ניהול ספרים</a:t>
            </a:r>
            <a:r>
              <a:rPr lang="he-IL" sz="24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הוראות </a:t>
            </a:r>
            <a:r>
              <a:rPr lang="he-IL" sz="2400" dirty="0">
                <a:solidFill>
                  <a:schemeClr val="tx1"/>
                </a:solidFill>
                <a:effectLst>
                  <a:outerShdw sx="0" sy="0">
                    <a:srgbClr val="000000"/>
                  </a:outerShdw>
                </a:effectLst>
                <a:latin typeface="David" panose="020E0502060401010101" pitchFamily="34" charset="-79"/>
                <a:cs typeface="David" panose="020E0502060401010101" pitchFamily="34" charset="-79"/>
              </a:rPr>
              <a:t>מס הכנסה (ניהול פנקסי חשבונות), תשל"ג- 1973 בשילוב עם הוראות מס ערך מוסף (ניהול פנקסי חשבונות), </a:t>
            </a: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התשל"ג-1973.</a:t>
            </a:r>
          </a:p>
          <a:p>
            <a:pPr marL="342900" indent="-342900" algn="just" fontAlgn="base">
              <a:buFont typeface="Wingdings 3" charset="2"/>
              <a:buChar char=""/>
            </a:pPr>
            <a:r>
              <a:rPr lang="he-IL" sz="24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תכלית ההוראות</a:t>
            </a:r>
          </a:p>
          <a:p>
            <a:pPr algn="just" fontAlgn="base"/>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לאפשר </a:t>
            </a:r>
            <a:r>
              <a:rPr lang="he-IL" sz="2400" dirty="0">
                <a:solidFill>
                  <a:schemeClr val="tx1"/>
                </a:solidFill>
                <a:effectLst>
                  <a:outerShdw sx="0" sy="0">
                    <a:srgbClr val="000000"/>
                  </a:outerShdw>
                </a:effectLst>
                <a:latin typeface="David" panose="020E0502060401010101" pitchFamily="34" charset="-79"/>
                <a:cs typeface="David" panose="020E0502060401010101" pitchFamily="34" charset="-79"/>
              </a:rPr>
              <a:t>ביקורת יעילה, מהירה וקלה על חשבונותיו של כל עוסק על מנת לקבוע את מס </a:t>
            </a: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האמת </a:t>
            </a:r>
            <a:r>
              <a:rPr lang="he-IL" sz="2400" dirty="0">
                <a:solidFill>
                  <a:schemeClr val="tx1"/>
                </a:solidFill>
                <a:effectLst>
                  <a:outerShdw sx="0" sy="0">
                    <a:srgbClr val="000000"/>
                  </a:outerShdw>
                </a:effectLst>
                <a:latin typeface="David" panose="020E0502060401010101" pitchFamily="34" charset="-79"/>
                <a:cs typeface="David" panose="020E0502060401010101" pitchFamily="34" charset="-79"/>
              </a:rPr>
              <a:t>שעליו לשלם </a:t>
            </a: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(ע"ש </a:t>
            </a:r>
            <a:r>
              <a:rPr lang="he-IL" sz="2400" dirty="0">
                <a:solidFill>
                  <a:schemeClr val="tx1"/>
                </a:solidFill>
                <a:effectLst>
                  <a:outerShdw sx="0" sy="0">
                    <a:srgbClr val="000000"/>
                  </a:outerShdw>
                </a:effectLst>
                <a:latin typeface="David" panose="020E0502060401010101" pitchFamily="34" charset="-79"/>
                <a:cs typeface="David" panose="020E0502060401010101" pitchFamily="34" charset="-79"/>
              </a:rPr>
              <a:t>734/89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פיקנטי תעשיות מזון בע"מ נ' פקיד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שומה </a:t>
            </a:r>
            <a:r>
              <a:rPr lang="he-IL" sz="2400" b="1" dirty="0">
                <a:solidFill>
                  <a:schemeClr val="tx1"/>
                </a:solidFill>
                <a:effectLst>
                  <a:outerShdw sx="0" sy="0">
                    <a:srgbClr val="000000"/>
                  </a:outerShdw>
                </a:effectLst>
                <a:latin typeface="David" panose="020E0502060401010101" pitchFamily="34" charset="-79"/>
                <a:cs typeface="David" panose="020E0502060401010101" pitchFamily="34" charset="-79"/>
              </a:rPr>
              <a:t>גוש </a:t>
            </a:r>
            <a:r>
              <a:rPr lang="he-IL" sz="2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דן</a:t>
            </a:r>
            <a:r>
              <a:rPr lang="he-IL" sz="2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he-IL" sz="24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a:endParaRPr lang="he-IL" dirty="0"/>
          </a:p>
        </p:txBody>
      </p:sp>
      <p:pic>
        <p:nvPicPr>
          <p:cNvPr id="3" name="תמונה 2"/>
          <p:cNvPicPr>
            <a:picLocks noChangeAspect="1"/>
          </p:cNvPicPr>
          <p:nvPr/>
        </p:nvPicPr>
        <p:blipFill>
          <a:blip r:embed="rId2"/>
          <a:stretch>
            <a:fillRect/>
          </a:stretch>
        </p:blipFill>
        <p:spPr>
          <a:xfrm>
            <a:off x="162698" y="157813"/>
            <a:ext cx="2018584" cy="847203"/>
          </a:xfrm>
          <a:prstGeom prst="rect">
            <a:avLst/>
          </a:prstGeom>
        </p:spPr>
      </p:pic>
    </p:spTree>
    <p:extLst>
      <p:ext uri="{BB962C8B-B14F-4D97-AF65-F5344CB8AC3E}">
        <p14:creationId xmlns:p14="http://schemas.microsoft.com/office/powerpoint/2010/main" val="1691353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038310" y="604966"/>
            <a:ext cx="9944100" cy="6343650"/>
          </a:xfrm>
        </p:spPr>
        <p:txBody>
          <a:bodyPr>
            <a:normAutofit fontScale="47500" lnSpcReduction="20000"/>
          </a:bodyPr>
          <a:lstStyle/>
          <a:p>
            <a:pPr lvl="0" algn="ctr" fontAlgn="base"/>
            <a:r>
              <a:rPr lang="he-IL" sz="9000" b="1" u="sng" dirty="0" smtClean="0">
                <a:effectLst>
                  <a:outerShdw sx="0" sy="0">
                    <a:srgbClr val="000000"/>
                  </a:outerShdw>
                </a:effectLst>
                <a:latin typeface="David" panose="020E0502060401010101" pitchFamily="34" charset="-79"/>
                <a:cs typeface="David" panose="020E0502060401010101" pitchFamily="34" charset="-79"/>
              </a:rPr>
              <a:t>תחולת ההוראות</a:t>
            </a:r>
          </a:p>
          <a:p>
            <a:pPr marL="342900" indent="-342900" algn="just" fontAlgn="base">
              <a:buFont typeface="Wingdings 3" charset="2"/>
              <a:buChar char=""/>
            </a:pPr>
            <a:r>
              <a:rPr lang="he-IL" sz="54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en-US" sz="54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54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 130 לפקודה</a:t>
            </a:r>
            <a:r>
              <a:rPr lang="he-IL" sz="54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ניהול </a:t>
            </a:r>
            <a:r>
              <a:rPr lang="he-IL" sz="5400" dirty="0">
                <a:solidFill>
                  <a:schemeClr val="tx1"/>
                </a:solidFill>
                <a:effectLst>
                  <a:outerShdw sx="0" sy="0">
                    <a:srgbClr val="000000"/>
                  </a:outerShdw>
                </a:effectLst>
                <a:latin typeface="David" panose="020E0502060401010101" pitchFamily="34" charset="-79"/>
                <a:cs typeface="David" panose="020E0502060401010101" pitchFamily="34" charset="-79"/>
              </a:rPr>
              <a:t>פנקסי חשבונות של הכנסה הנובעת </a:t>
            </a:r>
            <a:r>
              <a:rPr lang="he-IL" sz="5400" u="sng" dirty="0">
                <a:solidFill>
                  <a:schemeClr val="tx1"/>
                </a:solidFill>
                <a:effectLst>
                  <a:outerShdw sx="0" sy="0">
                    <a:srgbClr val="000000"/>
                  </a:outerShdw>
                </a:effectLst>
                <a:latin typeface="David" panose="020E0502060401010101" pitchFamily="34" charset="-79"/>
                <a:cs typeface="David" panose="020E0502060401010101" pitchFamily="34" charset="-79"/>
              </a:rPr>
              <a:t>מעסק או </a:t>
            </a:r>
            <a:r>
              <a:rPr lang="he-IL" sz="5400"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ממשלח-יד</a:t>
            </a:r>
            <a:r>
              <a:rPr lang="he-IL" sz="5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he-IL" sz="5400" u="sng"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54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en-US" sz="5400" b="1" u="sng"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5400" b="1" u="sng" dirty="0">
                <a:solidFill>
                  <a:schemeClr val="tx1"/>
                </a:solidFill>
                <a:effectLst>
                  <a:outerShdw sx="0" sy="0">
                    <a:srgbClr val="000000"/>
                  </a:outerShdw>
                </a:effectLst>
                <a:latin typeface="David" panose="020E0502060401010101" pitchFamily="34" charset="-79"/>
                <a:cs typeface="David" panose="020E0502060401010101" pitchFamily="34" charset="-79"/>
              </a:rPr>
              <a:t> 2 להוראות ניהול ספרים</a:t>
            </a:r>
            <a:r>
              <a:rPr lang="he-IL" sz="54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נישום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חייב לנהל מערכת חשבונות לפי התוספת בהוראות אלה החלה עליו, ובהתאם לאמור בהוראות אלה; הוראה זו לא תחול על נישום שלא </a:t>
            </a:r>
            <a:r>
              <a:rPr lang="he-IL" sz="5500" dirty="0" err="1">
                <a:solidFill>
                  <a:schemeClr val="tx1"/>
                </a:solidFill>
                <a:effectLst>
                  <a:outerShdw sx="0" sy="0">
                    <a:srgbClr val="000000"/>
                  </a:outerShdw>
                </a:effectLst>
                <a:latin typeface="David" panose="020E0502060401010101" pitchFamily="34" charset="-79"/>
                <a:cs typeface="David" panose="020E0502060401010101" pitchFamily="34" charset="-79"/>
              </a:rPr>
              <a:t>היתה</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 לו, בשנת המס, </a:t>
            </a:r>
            <a:r>
              <a:rPr lang="he-IL" sz="5500" u="sng" dirty="0">
                <a:solidFill>
                  <a:schemeClr val="tx1"/>
                </a:solidFill>
                <a:effectLst>
                  <a:outerShdw sx="0" sy="0">
                    <a:srgbClr val="000000"/>
                  </a:outerShdw>
                </a:effectLst>
                <a:latin typeface="David" panose="020E0502060401010101" pitchFamily="34" charset="-79"/>
                <a:cs typeface="David" panose="020E0502060401010101" pitchFamily="34" charset="-79"/>
              </a:rPr>
              <a:t>הכנסה לפי סעיף 2(1) </a:t>
            </a:r>
            <a:r>
              <a:rPr lang="he-IL" sz="5500"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לפקודה</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54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342900" indent="-342900" algn="just" fontAlgn="base">
              <a:buFont typeface="Wingdings 3" charset="2"/>
              <a:buChar char=""/>
            </a:pPr>
            <a:r>
              <a:rPr lang="he-IL" sz="55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en-US" sz="55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55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 2(1) לפקודת מס הכנסה</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5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השתכרות </a:t>
            </a:r>
            <a:r>
              <a:rPr lang="he-IL" sz="5500" b="1" dirty="0">
                <a:solidFill>
                  <a:schemeClr val="tx1"/>
                </a:solidFill>
                <a:effectLst>
                  <a:outerShdw sx="0" sy="0">
                    <a:srgbClr val="000000"/>
                  </a:outerShdw>
                </a:effectLst>
                <a:latin typeface="David" panose="020E0502060401010101" pitchFamily="34" charset="-79"/>
                <a:cs typeface="David" panose="020E0502060401010101" pitchFamily="34" charset="-79"/>
              </a:rPr>
              <a:t>או ריווח מכל עסק או משלח-יד שעסקו בו תקופת זמן כלשהי, או </a:t>
            </a:r>
            <a:r>
              <a:rPr lang="he-IL" sz="55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מעסקה </a:t>
            </a:r>
            <a:r>
              <a:rPr lang="he-IL" sz="5500" b="1" dirty="0">
                <a:solidFill>
                  <a:schemeClr val="tx1"/>
                </a:solidFill>
                <a:effectLst>
                  <a:outerShdw sx="0" sy="0">
                    <a:srgbClr val="000000"/>
                  </a:outerShdw>
                </a:effectLst>
                <a:latin typeface="David" panose="020E0502060401010101" pitchFamily="34" charset="-79"/>
                <a:cs typeface="David" panose="020E0502060401010101" pitchFamily="34" charset="-79"/>
              </a:rPr>
              <a:t>או מעסק אקראי בעלי אופי </a:t>
            </a:r>
            <a:r>
              <a:rPr lang="he-IL" sz="55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מסחרי</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55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הבחנה </a:t>
            </a:r>
            <a:r>
              <a:rPr lang="he-IL" sz="5500" b="1" u="sng" dirty="0">
                <a:solidFill>
                  <a:schemeClr val="tx1"/>
                </a:solidFill>
                <a:effectLst>
                  <a:outerShdw sx="0" sy="0">
                    <a:srgbClr val="000000"/>
                  </a:outerShdw>
                </a:effectLst>
                <a:latin typeface="David" panose="020E0502060401010101" pitchFamily="34" charset="-79"/>
                <a:cs typeface="David" panose="020E0502060401010101" pitchFamily="34" charset="-79"/>
              </a:rPr>
              <a:t>בין פעילות עסקית </a:t>
            </a:r>
            <a:r>
              <a:rPr lang="he-IL" sz="55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לבין פעילות פסיבית/הונית</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 הפעילות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ה"עסקית"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מתאפיינת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בפעילות ממשית, נמשכת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ושיטתית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ולהפקתה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נדרשת יגיעה 	אישית מצדו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של בעל העסק, עובדיו, </a:t>
            </a:r>
            <a:r>
              <a:rPr lang="he-IL" sz="5500" dirty="0" err="1">
                <a:solidFill>
                  <a:schemeClr val="tx1"/>
                </a:solidFill>
                <a:effectLst>
                  <a:outerShdw sx="0" sy="0">
                    <a:srgbClr val="000000"/>
                  </a:outerShdw>
                </a:effectLst>
                <a:latin typeface="David" panose="020E0502060401010101" pitchFamily="34" charset="-79"/>
                <a:cs typeface="David" panose="020E0502060401010101" pitchFamily="34" charset="-79"/>
              </a:rPr>
              <a:t>שלוחיו</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או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אחרים מטעמו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ע"א 10251/05 </a:t>
            </a:r>
            <a:r>
              <a:rPr lang="he-IL" sz="5500" b="1" dirty="0">
                <a:solidFill>
                  <a:schemeClr val="tx1"/>
                </a:solidFill>
                <a:effectLst>
                  <a:outerShdw sx="0" sy="0">
                    <a:srgbClr val="000000"/>
                  </a:outerShdw>
                </a:effectLst>
                <a:latin typeface="David" panose="020E0502060401010101" pitchFamily="34" charset="-79"/>
                <a:cs typeface="David" panose="020E0502060401010101" pitchFamily="34" charset="-79"/>
              </a:rPr>
              <a:t>ברשף </a:t>
            </a:r>
            <a:r>
              <a:rPr lang="he-IL" sz="55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אילת בע"מ </a:t>
            </a:r>
            <a:r>
              <a:rPr lang="he-IL" sz="5500" b="1" dirty="0">
                <a:solidFill>
                  <a:schemeClr val="tx1"/>
                </a:solidFill>
                <a:effectLst>
                  <a:outerShdw sx="0" sy="0">
                    <a:srgbClr val="000000"/>
                  </a:outerShdw>
                </a:effectLst>
                <a:latin typeface="David" panose="020E0502060401010101" pitchFamily="34" charset="-79"/>
                <a:cs typeface="David" panose="020E0502060401010101" pitchFamily="34" charset="-79"/>
              </a:rPr>
              <a:t>נ' פקיד שומה </a:t>
            </a:r>
            <a:r>
              <a:rPr lang="he-IL" sz="55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אילת</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55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0" indent="-342900" algn="just" fontAlgn="base">
              <a:buFont typeface="Wingdings 3" charset="2"/>
              <a:buChar char=""/>
            </a:pPr>
            <a:r>
              <a:rPr lang="he-IL" sz="55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מבחנים לפעילות עסקית</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5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אופי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הנכס;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תדירות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הפעילות;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סיכון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עסקי;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אופי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המימון;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מנגנון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כלכלי -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פיתוח, טיפוח</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יזמות ושיווק</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תקופת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ההחזקה בנכס;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בקיאות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מצד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הנישום בתחום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הכלכלי בו מתבצעת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העסקה</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פעילות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קבועה ומתמשכת;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היקף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כספי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נרחב</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מבחן </a:t>
            </a:r>
            <a:r>
              <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rPr>
              <a:t>הנסיבות </a:t>
            </a:r>
            <a:r>
              <a:rPr lang="he-IL" sz="55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המיוחדות.</a:t>
            </a:r>
            <a:endParaRPr lang="he-IL" sz="55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endParaRPr lang="he-IL" sz="5400"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endParaRPr lang="he-IL" sz="54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endParaRPr lang="he-IL" sz="5200" b="1" u="sng" dirty="0">
              <a:solidFill>
                <a:schemeClr val="tx1"/>
              </a:solidFill>
              <a:effectLst>
                <a:outerShdw sx="0" sy="0">
                  <a:srgbClr val="000000"/>
                </a:outerShdw>
              </a:effectLst>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113271" y="92833"/>
            <a:ext cx="2153780" cy="903945"/>
          </a:xfrm>
          <a:prstGeom prst="rect">
            <a:avLst/>
          </a:prstGeom>
        </p:spPr>
      </p:pic>
    </p:spTree>
    <p:extLst>
      <p:ext uri="{BB962C8B-B14F-4D97-AF65-F5344CB8AC3E}">
        <p14:creationId xmlns:p14="http://schemas.microsoft.com/office/powerpoint/2010/main" val="1155088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288879" y="807651"/>
            <a:ext cx="9144000" cy="5784850"/>
          </a:xfrm>
        </p:spPr>
        <p:txBody>
          <a:bodyPr>
            <a:normAutofit fontScale="77500" lnSpcReduction="20000"/>
          </a:bodyPr>
          <a:lstStyle/>
          <a:p>
            <a:pPr lvl="0" algn="ctr" fontAlgn="base"/>
            <a:r>
              <a:rPr lang="he-IL" sz="4600" b="1" u="sng" dirty="0" smtClean="0">
                <a:latin typeface="David" panose="020E0502060401010101" pitchFamily="34" charset="-79"/>
                <a:cs typeface="David" panose="020E0502060401010101" pitchFamily="34" charset="-79"/>
              </a:rPr>
              <a:t>הקלות בניהול ספרים</a:t>
            </a:r>
            <a:endParaRPr lang="he-IL" sz="4600" b="1" dirty="0" smtClean="0">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סע' 130(א)(2) לפקודה קובע כי המנהל רשאי לאשר שינוי מההוראות החלות עליו בתנאים ולתקופה שיקבע. </a:t>
            </a:r>
            <a:endParaRPr lang="en-US" sz="36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en-US"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3(א) להוראות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ניהול </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ספרים- נישום רשאי לבקש הקלה בניהול מערכת חשבונות,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וזאת מחמת "</a:t>
            </a:r>
            <a:r>
              <a:rPr lang="he-IL" sz="36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אופיו, היקפו או נסיבותיו </a:t>
            </a:r>
            <a:r>
              <a:rPr lang="he-IL" sz="3600" b="1" u="sng" cap="all" dirty="0">
                <a:solidFill>
                  <a:schemeClr val="tx1"/>
                </a:solidFill>
                <a:effectLst>
                  <a:outerShdw sx="0" sy="0">
                    <a:srgbClr val="000000"/>
                  </a:outerShdw>
                </a:effectLst>
                <a:latin typeface="David" panose="020E0502060401010101" pitchFamily="34" charset="-79"/>
                <a:cs typeface="David" panose="020E0502060401010101" pitchFamily="34" charset="-79"/>
              </a:rPr>
              <a:t>של עסקו</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36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600" u="sng"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אופן בקשת ההקלה</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פניה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מנומקת לפקיד השומה שבה יפורטו ההקלות המבוקשות</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36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סע' 3(ב) </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להוראות ניהול ספרים:</a:t>
            </a:r>
          </a:p>
          <a:p>
            <a:pPr marL="0" lvl="1" algn="just" fontAlgn="base">
              <a:lnSpc>
                <a:spcPct val="90000"/>
              </a:lnSpc>
            </a:pP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1) בקשה להקלות שהוגשה לפחות 3 חודשים לפני תחילת שנת המס 	ולא התקבלה החלטה עד תחילת שנת המס- יראו אותה כמאושרת 	על-ידי פקיד השומה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לאותה </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שנת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מס בלבד. </a:t>
            </a:r>
            <a:endPar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0" lvl="1" algn="just" fontAlgn="base">
              <a:lnSpc>
                <a:spcPct val="90000"/>
              </a:lnSpc>
            </a:pP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2) בקשה להקלות שהוגשה פחות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מ- 3 חודשים לפני תום שנת </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המס, 	ולא התקבלה החלטה תוך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ארבעה חדשים מיום הגשת </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הבקשה-	יראו אותה כמאושרת מתום ארבעת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החדשים </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כאמור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ועד תום </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שנת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המס.</a:t>
            </a:r>
            <a:endParaRPr lang="en-US" sz="36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endParaRPr lang="en-US" sz="22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137984" y="156806"/>
            <a:ext cx="2099496" cy="881162"/>
          </a:xfrm>
          <a:prstGeom prst="rect">
            <a:avLst/>
          </a:prstGeom>
        </p:spPr>
      </p:pic>
    </p:spTree>
    <p:extLst>
      <p:ext uri="{BB962C8B-B14F-4D97-AF65-F5344CB8AC3E}">
        <p14:creationId xmlns:p14="http://schemas.microsoft.com/office/powerpoint/2010/main" val="3296539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1692533" y="691412"/>
            <a:ext cx="9144000" cy="5784850"/>
          </a:xfrm>
        </p:spPr>
        <p:txBody>
          <a:bodyPr>
            <a:normAutofit lnSpcReduction="10000"/>
          </a:bodyPr>
          <a:lstStyle/>
          <a:p>
            <a:pPr lvl="0" algn="ctr" fontAlgn="base"/>
            <a:r>
              <a:rPr lang="he-IL" sz="4600" b="1" u="sng" dirty="0" smtClean="0">
                <a:latin typeface="David" panose="020E0502060401010101" pitchFamily="34" charset="-79"/>
                <a:cs typeface="David" panose="020E0502060401010101" pitchFamily="34" charset="-79"/>
              </a:rPr>
              <a:t>הקלות בניהול ספרים- המשך</a:t>
            </a:r>
            <a:endParaRPr lang="he-IL" sz="4600" b="1" dirty="0" smtClean="0">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על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החלטת המנהל לדחות את הבקשה להקלה ניתן להגיש ערר </a:t>
            </a:r>
            <a:r>
              <a:rPr lang="he-IL" sz="3600"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לועדה</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 לקבילות פנקסים תוך 3 חודשים.</a:t>
            </a:r>
            <a:endParaRPr lang="en-US" sz="36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endPar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 130(א</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)(3)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לפקודה </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פטור מניהול ספרים לעסק זעיר בשל מצב גופני או נפשי או </a:t>
            </a:r>
            <a:r>
              <a:rPr lang="he-IL" sz="3600" cap="all"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אנאלפבתיות</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"עוסק זעיר" מוגדר בצו מס הכנסה (קביעת בעל עסק זעיר), תשמ"ב- 1982.</a:t>
            </a:r>
            <a:endParaRPr lang="en-US" sz="36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endPar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lvl="1" indent="-342900" algn="just" fontAlgn="base">
              <a:lnSpc>
                <a:spcPct val="90000"/>
              </a:lnSpc>
              <a:buFont typeface="Wingdings 3" charset="2"/>
              <a:buChar char=""/>
            </a:pP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חוזרי מס הכנסה 24/91 ו- 2/98- הפרוצדורה בטיפול </a:t>
            </a:r>
            <a:r>
              <a:rPr lang="he-IL" sz="3600" cap="all" dirty="0">
                <a:solidFill>
                  <a:schemeClr val="tx1"/>
                </a:solidFill>
                <a:effectLst>
                  <a:outerShdw sx="0" sy="0">
                    <a:srgbClr val="000000"/>
                  </a:outerShdw>
                </a:effectLst>
                <a:latin typeface="David" panose="020E0502060401010101" pitchFamily="34" charset="-79"/>
                <a:cs typeface="David" panose="020E0502060401010101" pitchFamily="34" charset="-79"/>
              </a:rPr>
              <a:t>בבקשות </a:t>
            </a:r>
            <a:r>
              <a:rPr lang="he-IL" sz="36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להקלות.</a:t>
            </a:r>
            <a:endParaRPr lang="en-US" sz="36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fontAlgn="base">
              <a:lnSpc>
                <a:spcPct val="90000"/>
              </a:lnSpc>
            </a:pPr>
            <a:endParaRPr lang="en-US" sz="2200" b="1"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sz="2200" dirty="0" smtClean="0">
              <a:effectLst>
                <a:outerShdw sx="0" sy="0">
                  <a:srgbClr val="000000"/>
                </a:outerShdw>
              </a:effectLst>
              <a:latin typeface="David" panose="020E0502060401010101" pitchFamily="34" charset="-79"/>
              <a:cs typeface="David" panose="020E0502060401010101" pitchFamily="34" charset="-79"/>
            </a:endParaRPr>
          </a:p>
          <a:p>
            <a:pPr lvl="1" algn="just" fontAlgn="base"/>
            <a:endParaRPr lang="he-IL"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137984" y="156806"/>
            <a:ext cx="2040611" cy="856448"/>
          </a:xfrm>
          <a:prstGeom prst="rect">
            <a:avLst/>
          </a:prstGeom>
        </p:spPr>
      </p:pic>
    </p:spTree>
    <p:extLst>
      <p:ext uri="{BB962C8B-B14F-4D97-AF65-F5344CB8AC3E}">
        <p14:creationId xmlns:p14="http://schemas.microsoft.com/office/powerpoint/2010/main" val="2305289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601705" y="612465"/>
            <a:ext cx="11013645" cy="6343650"/>
          </a:xfrm>
        </p:spPr>
        <p:txBody>
          <a:bodyPr>
            <a:normAutofit fontScale="92500" lnSpcReduction="20000"/>
          </a:bodyPr>
          <a:lstStyle/>
          <a:p>
            <a:pPr lvl="0" algn="ctr" fontAlgn="base"/>
            <a:r>
              <a:rPr lang="he-IL" sz="3800" b="1" u="sng" dirty="0" smtClean="0">
                <a:effectLst>
                  <a:outerShdw sx="0" sy="0">
                    <a:srgbClr val="000000"/>
                  </a:outerShdw>
                </a:effectLst>
                <a:latin typeface="David" panose="020E0502060401010101" pitchFamily="34" charset="-79"/>
                <a:cs typeface="David" panose="020E0502060401010101" pitchFamily="34" charset="-79"/>
              </a:rPr>
              <a:t>שמירת מערכת חשבונות</a:t>
            </a:r>
            <a:endParaRPr lang="he-IL" sz="2400" b="1" u="sng" dirty="0" smtClean="0">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סעיף 25 להוראות ניהול ספרים.</a:t>
            </a: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מקום השמירה- במען העסק או בכל מקום אחר, בישראל או באזור, עליו הודיע הנישום בכתב לפקיד השומה. </a:t>
            </a: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ניתן להוציא את מערכת החשבונות באופן זמני מהמען בו היא מוחזקת לטובת: ביקורת, השלמת רישומים, הצגת הספרים לצורך העסקים או מתן עדות.</a:t>
            </a: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תקופת השמירה- 7 </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שנים מתום שנת </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המס או 6 שנים מיום הגשת הדו"ח לאותה שנת מס, לפי המאוחר </a:t>
            </a:r>
            <a:r>
              <a:rPr lang="he-IL" sz="2800"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מביניהם</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מסמכים אחרים שהנישום אינו חייב לנהל על פי ההוראות אך הנישום נוהג לעורכם או לקבלם, כגון הסכמים, פרוטוקולים, רישומים פנימיים- יישמרו במשך 3 שנים לפחות מיום הגשת הדו"ח.	פס"ד משה סמי (</a:t>
            </a:r>
            <a:r>
              <a:rPr lang="he-IL" sz="2800"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עמ"ה</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7075/03): </a:t>
            </a:r>
          </a:p>
          <a:p>
            <a:pPr algn="just" fontAlgn="base"/>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b="1" dirty="0">
                <a:solidFill>
                  <a:schemeClr val="tx1"/>
                </a:solidFill>
                <a:effectLst>
                  <a:outerShdw sx="0" sy="0">
                    <a:srgbClr val="000000"/>
                  </a:outerShdw>
                </a:effectLst>
                <a:latin typeface="David" panose="020E0502060401010101" pitchFamily="34" charset="-79"/>
                <a:cs typeface="David" panose="020E0502060401010101" pitchFamily="34" charset="-79"/>
              </a:rPr>
              <a:t>מלכתחילה הנישום לא ניהל את הבונים </a:t>
            </a:r>
            <a:r>
              <a:rPr lang="he-IL" sz="28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למטרת 	הביקורת </a:t>
            </a:r>
            <a:r>
              <a:rPr lang="he-IL" sz="2800" b="1" dirty="0">
                <a:solidFill>
                  <a:schemeClr val="tx1"/>
                </a:solidFill>
                <a:effectLst>
                  <a:outerShdw sx="0" sy="0">
                    <a:srgbClr val="000000"/>
                  </a:outerShdw>
                </a:effectLst>
                <a:latin typeface="David" panose="020E0502060401010101" pitchFamily="34" charset="-79"/>
                <a:cs typeface="David" panose="020E0502060401010101" pitchFamily="34" charset="-79"/>
              </a:rPr>
              <a:t>הפנימית שלו בעסק, אלא </a:t>
            </a:r>
            <a:r>
              <a:rPr lang="he-IL" sz="28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	ייעד </a:t>
            </a:r>
            <a:r>
              <a:rPr lang="he-IL" sz="2800" b="1" dirty="0">
                <a:solidFill>
                  <a:schemeClr val="tx1"/>
                </a:solidFill>
                <a:effectLst>
                  <a:outerShdw sx="0" sy="0">
                    <a:srgbClr val="000000"/>
                  </a:outerShdw>
                </a:effectLst>
                <a:latin typeface="David" panose="020E0502060401010101" pitchFamily="34" charset="-79"/>
                <a:cs typeface="David" panose="020E0502060401010101" pitchFamily="34" charset="-79"/>
              </a:rPr>
              <a:t>אותם ללקוח כאמצעי לקבלת </a:t>
            </a:r>
            <a:r>
              <a:rPr lang="he-IL" sz="28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מידע </a:t>
            </a:r>
            <a:r>
              <a:rPr lang="he-IL" sz="2800" b="1" dirty="0">
                <a:solidFill>
                  <a:schemeClr val="tx1"/>
                </a:solidFill>
                <a:effectLst>
                  <a:outerShdw sx="0" sy="0">
                    <a:srgbClr val="000000"/>
                  </a:outerShdw>
                </a:effectLst>
                <a:latin typeface="David" panose="020E0502060401010101" pitchFamily="34" charset="-79"/>
                <a:cs typeface="David" panose="020E0502060401010101" pitchFamily="34" charset="-79"/>
              </a:rPr>
              <a:t>על </a:t>
            </a:r>
            <a:r>
              <a:rPr lang="he-IL" sz="28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התשלום </a:t>
            </a:r>
            <a:r>
              <a:rPr lang="he-IL" sz="2800" b="1" dirty="0">
                <a:solidFill>
                  <a:schemeClr val="tx1"/>
                </a:solidFill>
                <a:effectLst>
                  <a:outerShdw sx="0" sy="0">
                    <a:srgbClr val="000000"/>
                  </a:outerShdw>
                </a:effectLst>
                <a:latin typeface="David" panose="020E0502060401010101" pitchFamily="34" charset="-79"/>
                <a:cs typeface="David" panose="020E0502060401010101" pitchFamily="34" charset="-79"/>
              </a:rPr>
              <a:t>שעליו לשלם. לכן, נשמט </a:t>
            </a:r>
            <a:r>
              <a:rPr lang="he-IL" sz="2800" b="1"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היסוד 	לדרישת </a:t>
            </a:r>
            <a:r>
              <a:rPr lang="he-IL" sz="2800" b="1" dirty="0">
                <a:solidFill>
                  <a:schemeClr val="tx1"/>
                </a:solidFill>
                <a:effectLst>
                  <a:outerShdw sx="0" sy="0">
                    <a:srgbClr val="000000"/>
                  </a:outerShdw>
                </a:effectLst>
                <a:latin typeface="David" panose="020E0502060401010101" pitchFamily="34" charset="-79"/>
                <a:cs typeface="David" panose="020E0502060401010101" pitchFamily="34" charset="-79"/>
              </a:rPr>
              <a:t>השמירה</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מערכת חשבונות ממוחשבת תישמר באמצעי אחסון ממוחשבים ויש לבצע גיבוי למערכת מדי רבעון.</a:t>
            </a:r>
            <a:endParaRPr lang="en-US" sz="28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a:endParaRPr lang="he-IL" dirty="0"/>
          </a:p>
        </p:txBody>
      </p:sp>
      <p:pic>
        <p:nvPicPr>
          <p:cNvPr id="3" name="תמונה 2"/>
          <p:cNvPicPr>
            <a:picLocks noChangeAspect="1"/>
          </p:cNvPicPr>
          <p:nvPr/>
        </p:nvPicPr>
        <p:blipFill>
          <a:blip r:embed="rId2"/>
          <a:stretch>
            <a:fillRect/>
          </a:stretch>
        </p:blipFill>
        <p:spPr>
          <a:xfrm>
            <a:off x="137983" y="133178"/>
            <a:ext cx="2136165" cy="896552"/>
          </a:xfrm>
          <a:prstGeom prst="rect">
            <a:avLst/>
          </a:prstGeom>
        </p:spPr>
      </p:pic>
    </p:spTree>
    <p:extLst>
      <p:ext uri="{BB962C8B-B14F-4D97-AF65-F5344CB8AC3E}">
        <p14:creationId xmlns:p14="http://schemas.microsoft.com/office/powerpoint/2010/main" val="1909374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906504" y="685113"/>
            <a:ext cx="10585279" cy="6343650"/>
          </a:xfrm>
        </p:spPr>
        <p:txBody>
          <a:bodyPr>
            <a:normAutofit fontScale="85000" lnSpcReduction="20000"/>
          </a:bodyPr>
          <a:lstStyle/>
          <a:p>
            <a:pPr lvl="0" algn="ctr" fontAlgn="base"/>
            <a:r>
              <a:rPr lang="he-IL" sz="3800" b="1" u="sng" dirty="0" smtClean="0">
                <a:effectLst>
                  <a:outerShdw sx="0" sy="0">
                    <a:srgbClr val="000000"/>
                  </a:outerShdw>
                </a:effectLst>
                <a:latin typeface="David" panose="020E0502060401010101" pitchFamily="34" charset="-79"/>
                <a:cs typeface="David" panose="020E0502060401010101" pitchFamily="34" charset="-79"/>
              </a:rPr>
              <a:t>רישום במערכת החשבונות</a:t>
            </a:r>
            <a:endParaRPr lang="he-IL" sz="2400" b="1" u="sng" dirty="0" smtClean="0">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המועד לעריכת תיעוד פנים על תקבול, מכירה, משלוח ושירות- סמוך לביצוע הפעולה. חשבונית תוצא במועד הקבוע בחוק מע"מ במידה ונערכה תעודת משלוח (כאשר מדובר במכירה) או נרשמה הזמנה בספר הזמנות (כאשר מדובר בשירות).</a:t>
            </a:r>
          </a:p>
          <a:p>
            <a:pPr marL="342900" indent="-342900" algn="just" fontAlgn="base">
              <a:buFont typeface="Wingdings 3" charset="2"/>
              <a:buChar char=""/>
            </a:pPr>
            <a:r>
              <a:rPr lang="he-IL" sz="2800"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תעוד</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פנים יוכנס לשימוש בספר כרוך ויהא ממוספר באופן עוקב.</a:t>
            </a: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במערכת חשבונות שאינה ממוחשבת ההעתק יהיה קריא</a:t>
            </a:r>
            <a:r>
              <a:rPr lang="en-US"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במערכת חשבונות ממוחשבת יירשם "העתק" על גבי הפלט.</a:t>
            </a: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המועד לעריכת רישום בספרי חשבון- סע</a:t>
            </a:r>
            <a:r>
              <a:rPr lang="en-US"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20 להוראות ניהול ספרים.</a:t>
            </a: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רישום ייעשה בעברית או בערבית, בכתב יד בדיו או בהדפסה בלבד.</a:t>
            </a: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הרישום ייעשה במטבע ישראלי. בקבלת תקבול במט"ח יצוין גם סוג המטבע והסכום ששולם באותו מועד.</a:t>
            </a: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תיקון, שינוי או ביטול רישום:</a:t>
            </a:r>
          </a:p>
          <a:p>
            <a:pPr marL="457200" indent="-457200" algn="just" fontAlgn="base">
              <a:buFont typeface="Arial" panose="020B0604020202020204" pitchFamily="34" charset="0"/>
              <a:buChar char="•"/>
            </a:pPr>
            <a:r>
              <a:rPr lang="he-IL" sz="2800"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במערכת חשבונות שאינה ממוחשבת</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התיקון ייעשה באופן שאפשר לקרוא את הרישום המקורי, היינו שלא ניתן למחוק בטיפקס אלא יש להעביר קו על הרישום המקורי. אין לפסוח על דפים או על שורות.</a:t>
            </a:r>
          </a:p>
          <a:p>
            <a:pPr marL="457200" indent="-457200" algn="just" fontAlgn="base">
              <a:buFont typeface="Arial" panose="020B0604020202020204" pitchFamily="34" charset="0"/>
              <a:buChar char="•"/>
            </a:pPr>
            <a:r>
              <a:rPr lang="he-IL" sz="2800"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במערכת חשבונות ממוחשבת</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ככלל, באמצעות פעולה נוספת או </a:t>
            </a:r>
            <a:r>
              <a:rPr lang="he-IL" sz="2800"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תעוד</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נוסף.</a:t>
            </a:r>
          </a:p>
          <a:p>
            <a:pPr marL="342900" indent="-342900" algn="just" fontAlgn="base">
              <a:buFont typeface="Wingdings 3" charset="2"/>
              <a:buChar char=""/>
            </a:pPr>
            <a:endParaRPr lang="en-US" sz="28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algn="just"/>
            <a:endParaRPr lang="he-IL" dirty="0"/>
          </a:p>
        </p:txBody>
      </p:sp>
      <p:pic>
        <p:nvPicPr>
          <p:cNvPr id="3" name="תמונה 2"/>
          <p:cNvPicPr>
            <a:picLocks noChangeAspect="1"/>
          </p:cNvPicPr>
          <p:nvPr/>
        </p:nvPicPr>
        <p:blipFill>
          <a:blip r:embed="rId2"/>
          <a:stretch>
            <a:fillRect/>
          </a:stretch>
        </p:blipFill>
        <p:spPr>
          <a:xfrm>
            <a:off x="105032" y="133178"/>
            <a:ext cx="2028568" cy="851393"/>
          </a:xfrm>
          <a:prstGeom prst="rect">
            <a:avLst/>
          </a:prstGeom>
        </p:spPr>
      </p:pic>
    </p:spTree>
    <p:extLst>
      <p:ext uri="{BB962C8B-B14F-4D97-AF65-F5344CB8AC3E}">
        <p14:creationId xmlns:p14="http://schemas.microsoft.com/office/powerpoint/2010/main" val="1246701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939113" y="866620"/>
            <a:ext cx="10552669" cy="6343650"/>
          </a:xfrm>
        </p:spPr>
        <p:txBody>
          <a:bodyPr>
            <a:normAutofit/>
          </a:bodyPr>
          <a:lstStyle/>
          <a:p>
            <a:pPr lvl="0" algn="ctr" fontAlgn="base"/>
            <a:r>
              <a:rPr lang="he-IL" sz="3800" b="1" u="sng" dirty="0" smtClean="0">
                <a:effectLst>
                  <a:outerShdw sx="0" sy="0">
                    <a:srgbClr val="000000"/>
                  </a:outerShdw>
                </a:effectLst>
                <a:latin typeface="David" panose="020E0502060401010101" pitchFamily="34" charset="-79"/>
                <a:cs typeface="David" panose="020E0502060401010101" pitchFamily="34" charset="-79"/>
              </a:rPr>
              <a:t>ניהול ספרים לפי התוספת המתאימה</a:t>
            </a:r>
            <a:endParaRPr lang="he-IL" sz="2400" b="1" u="sng" dirty="0" smtClean="0">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סע</a:t>
            </a:r>
            <a:r>
              <a:rPr lang="en-US" sz="2800"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2(א) </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להוראות ניהול ספרים- נישום חייב לנהל מערכת </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חשבונות </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לפי התוספת החלה עליו</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342900" indent="-342900" algn="just" fontAlgn="base">
              <a:buFont typeface="Wingdings 3" charset="2"/>
              <a:buChar char=""/>
            </a:pPr>
            <a:endPar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נישום שחלות עליו תוספות שונות ינהל מערכת חשבונות לפי התוספת המתייחסת לחלק שהוא </a:t>
            </a:r>
            <a:r>
              <a:rPr lang="he-IL" sz="2800"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עיקר עסקו</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תוך עריכת תיאומים סבירים.</a:t>
            </a:r>
          </a:p>
          <a:p>
            <a:pPr marL="342900" indent="-342900" algn="just" fontAlgn="base">
              <a:buFont typeface="Wingdings 3" charset="2"/>
              <a:buChar char=""/>
            </a:pPr>
            <a:endPar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סוג הספרים שיש </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לנהל </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ושיטת </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ניהול מערכת החשבונות (חד </a:t>
            </a:r>
            <a:r>
              <a:rPr lang="he-IL" sz="2800" dirty="0" err="1">
                <a:solidFill>
                  <a:schemeClr val="tx1"/>
                </a:solidFill>
                <a:effectLst>
                  <a:outerShdw sx="0" sy="0">
                    <a:srgbClr val="000000"/>
                  </a:outerShdw>
                </a:effectLst>
                <a:latin typeface="David" panose="020E0502060401010101" pitchFamily="34" charset="-79"/>
                <a:cs typeface="David" panose="020E0502060401010101" pitchFamily="34" charset="-79"/>
              </a:rPr>
              <a:t>צידית</a:t>
            </a:r>
            <a:r>
              <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rPr>
              <a:t> או כפולה</a:t>
            </a:r>
            <a:r>
              <a:rPr lang="he-IL" sz="28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הנם לרוב פונקציה של מחזור הפעילות של העסק ומספר העובדים.</a:t>
            </a:r>
          </a:p>
          <a:p>
            <a:pPr marL="342900" indent="-342900" algn="just" fontAlgn="base">
              <a:buFont typeface="Wingdings 3" charset="2"/>
              <a:buChar char=""/>
            </a:pPr>
            <a:endParaRPr lang="he-IL" sz="27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endParaRPr lang="he-IL" sz="2700" dirty="0">
              <a:solidFill>
                <a:schemeClr val="tx1"/>
              </a:solidFill>
              <a:effectLst>
                <a:outerShdw sx="0" sy="0">
                  <a:srgbClr val="000000"/>
                </a:outerShdw>
              </a:effectLst>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88555" y="133178"/>
            <a:ext cx="2160375" cy="906713"/>
          </a:xfrm>
          <a:prstGeom prst="rect">
            <a:avLst/>
          </a:prstGeom>
        </p:spPr>
      </p:pic>
    </p:spTree>
    <p:extLst>
      <p:ext uri="{BB962C8B-B14F-4D97-AF65-F5344CB8AC3E}">
        <p14:creationId xmlns:p14="http://schemas.microsoft.com/office/powerpoint/2010/main" val="1230475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subTitle" idx="1"/>
          </p:nvPr>
        </p:nvSpPr>
        <p:spPr>
          <a:xfrm>
            <a:off x="922979" y="654394"/>
            <a:ext cx="10280480" cy="6343650"/>
          </a:xfrm>
        </p:spPr>
        <p:txBody>
          <a:bodyPr>
            <a:normAutofit fontScale="85000" lnSpcReduction="20000"/>
          </a:bodyPr>
          <a:lstStyle/>
          <a:p>
            <a:pPr lvl="0" algn="ctr" fontAlgn="base"/>
            <a:r>
              <a:rPr lang="he-IL" sz="3800" b="1" u="sng" dirty="0" smtClean="0">
                <a:effectLst>
                  <a:outerShdw sx="0" sy="0">
                    <a:srgbClr val="000000"/>
                  </a:outerShdw>
                </a:effectLst>
                <a:latin typeface="David" panose="020E0502060401010101" pitchFamily="34" charset="-79"/>
                <a:cs typeface="David" panose="020E0502060401010101" pitchFamily="34" charset="-79"/>
              </a:rPr>
              <a:t>יצרן או סיטונאי?</a:t>
            </a:r>
            <a:endParaRPr lang="he-IL" sz="2400" b="1" u="sng" dirty="0" smtClean="0">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r>
              <a:rPr lang="he-IL" sz="3100" b="1" u="sng"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הגדרות</a:t>
            </a:r>
          </a:p>
          <a:p>
            <a:pPr marL="457200" indent="-457200" algn="just" fontAlgn="base">
              <a:buFont typeface="Arial" panose="020B0604020202020204" pitchFamily="34" charset="0"/>
              <a:buChar char="•"/>
            </a:pP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31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יצרן</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 - נישום שעסקו או חלק מעסקו ייצור מוצרים</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a:t>
            </a:r>
            <a:r>
              <a:rPr lang="he-IL" sz="3100" b="1" cap="all" dirty="0">
                <a:solidFill>
                  <a:schemeClr val="tx1"/>
                </a:solidFill>
                <a:effectLst>
                  <a:outerShdw sx="0" sy="0">
                    <a:srgbClr val="000000"/>
                  </a:outerShdw>
                </a:effectLst>
                <a:latin typeface="David" panose="020E0502060401010101" pitchFamily="34" charset="-79"/>
                <a:cs typeface="David" panose="020E0502060401010101" pitchFamily="34" charset="-79"/>
              </a:rPr>
              <a:t>ייצור</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 - לרבות הפקה, הרכבה, השלמה, מיון ואריזה כשאינם פעילויות נלוות למסחר או לשירות ולרבות ייצור מוצרים מחומר גלם של אחר</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457200" indent="-457200" algn="just" fontAlgn="base">
              <a:buFont typeface="Arial" panose="020B0604020202020204" pitchFamily="34" charset="0"/>
              <a:buChar char="•"/>
            </a:pPr>
            <a:r>
              <a:rPr lang="he-IL" sz="3100"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3100" b="1" dirty="0">
                <a:solidFill>
                  <a:schemeClr val="tx1"/>
                </a:solidFill>
                <a:effectLst>
                  <a:outerShdw sx="0" sy="0">
                    <a:srgbClr val="000000"/>
                  </a:outerShdw>
                </a:effectLst>
                <a:latin typeface="David" panose="020E0502060401010101" pitchFamily="34" charset="-79"/>
                <a:cs typeface="David" panose="020E0502060401010101" pitchFamily="34" charset="-79"/>
              </a:rPr>
              <a:t>סיטונאי</a:t>
            </a:r>
            <a:r>
              <a:rPr lang="he-IL" sz="3100" dirty="0">
                <a:solidFill>
                  <a:schemeClr val="tx1"/>
                </a:solidFill>
                <a:effectLst>
                  <a:outerShdw sx="0" sy="0">
                    <a:srgbClr val="000000"/>
                  </a:outerShdw>
                </a:effectLst>
                <a:latin typeface="David" panose="020E0502060401010101" pitchFamily="34" charset="-79"/>
                <a:cs typeface="David" panose="020E0502060401010101" pitchFamily="34" charset="-79"/>
              </a:rPr>
              <a:t>" - נישום שעסקו או חלק מעסקו מכירת טובין מתוצרת זולתו, ליצרן, לסיטונאי או לקמעונאי או לבעל עסק אחר אשר הטובין משמשים אצלו כמלאי וכן סוכן של יצרן או של סיטונאי הפועל בשמו הוא - </a:t>
            </a:r>
            <a:r>
              <a:rPr lang="he-IL" sz="3100" dirty="0" err="1">
                <a:solidFill>
                  <a:schemeClr val="tx1"/>
                </a:solidFill>
                <a:effectLst>
                  <a:outerShdw sx="0" sy="0">
                    <a:srgbClr val="000000"/>
                  </a:outerShdw>
                </a:effectLst>
                <a:latin typeface="David" panose="020E0502060401010101" pitchFamily="34" charset="-79"/>
                <a:cs typeface="David" panose="020E0502060401010101" pitchFamily="34" charset="-79"/>
              </a:rPr>
              <a:t>לענין</a:t>
            </a:r>
            <a:r>
              <a:rPr lang="he-IL" sz="3100" dirty="0">
                <a:solidFill>
                  <a:schemeClr val="tx1"/>
                </a:solidFill>
                <a:effectLst>
                  <a:outerShdw sx="0" sy="0">
                    <a:srgbClr val="000000"/>
                  </a:outerShdw>
                </a:effectLst>
                <a:latin typeface="David" panose="020E0502060401010101" pitchFamily="34" charset="-79"/>
                <a:cs typeface="David" panose="020E0502060401010101" pitchFamily="34" charset="-79"/>
              </a:rPr>
              <a:t> זה - סוכן בסיטונות.</a:t>
            </a:r>
          </a:p>
          <a:p>
            <a:pPr marL="342900" indent="-342900" algn="just" fontAlgn="base">
              <a:buFont typeface="Wingdings 3" charset="2"/>
              <a:buChar char=""/>
            </a:pPr>
            <a:r>
              <a:rPr lang="he-IL" sz="3100"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המבחן העיקרי שנקבע בפסיקה לפעולת ייצור: </a:t>
            </a:r>
            <a:r>
              <a:rPr lang="he-IL" sz="3100" dirty="0">
                <a:solidFill>
                  <a:schemeClr val="tx1"/>
                </a:solidFill>
                <a:effectLst>
                  <a:outerShdw sx="0" sy="0">
                    <a:srgbClr val="000000"/>
                  </a:outerShdw>
                </a:effectLst>
                <a:latin typeface="David" panose="020E0502060401010101" pitchFamily="34" charset="-79"/>
                <a:cs typeface="David" panose="020E0502060401010101" pitchFamily="34" charset="-79"/>
              </a:rPr>
              <a:t>"</a:t>
            </a:r>
            <a:r>
              <a:rPr lang="he-IL" sz="3100" b="1" dirty="0">
                <a:solidFill>
                  <a:schemeClr val="tx1"/>
                </a:solidFill>
                <a:effectLst>
                  <a:outerShdw sx="0" sy="0">
                    <a:srgbClr val="000000"/>
                  </a:outerShdw>
                </a:effectLst>
                <a:latin typeface="David" panose="020E0502060401010101" pitchFamily="34" charset="-79"/>
                <a:cs typeface="David" panose="020E0502060401010101" pitchFamily="34" charset="-79"/>
              </a:rPr>
              <a:t>יצירת יש מוחשי אחד מיש מוחשי אחר</a:t>
            </a:r>
            <a:r>
              <a:rPr lang="he-IL" sz="3100" dirty="0" smtClean="0">
                <a:solidFill>
                  <a:schemeClr val="tx1"/>
                </a:solidFill>
                <a:effectLst>
                  <a:outerShdw sx="0" sy="0">
                    <a:srgbClr val="000000"/>
                  </a:outerShdw>
                </a:effectLst>
                <a:latin typeface="David" panose="020E0502060401010101" pitchFamily="34" charset="-79"/>
                <a:cs typeface="David" panose="020E0502060401010101" pitchFamily="34" charset="-79"/>
              </a:rPr>
              <a:t>". מבחני עזר נוספים:</a:t>
            </a:r>
          </a:p>
          <a:p>
            <a:pPr marL="457200" indent="-457200" algn="just">
              <a:buFont typeface="Arial" panose="020B0604020202020204" pitchFamily="34" charset="0"/>
              <a:buChar char="•"/>
            </a:pP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קיומם של הליכי ייצור.</a:t>
            </a:r>
          </a:p>
          <a:p>
            <a:pPr marL="457200" indent="-457200" algn="just">
              <a:buFont typeface="Arial" panose="020B0604020202020204" pitchFamily="34" charset="0"/>
              <a:buChar char="•"/>
            </a:pP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היקף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השימוש במוצר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המוגמר- האם המוצר נועד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לשימושו של ציבור רחב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או רק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לשימושו של הלקוח שהזמינו</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endParaRPr lang="en-US" sz="31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457200" indent="-457200" algn="just">
              <a:buFont typeface="Arial" panose="020B0604020202020204" pitchFamily="34" charset="0"/>
              <a:buChar char="•"/>
            </a:pP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מבחן ההשבחה- פעילות </a:t>
            </a:r>
            <a:r>
              <a:rPr lang="he-IL" sz="3100" cap="all" dirty="0" err="1" smtClean="0">
                <a:solidFill>
                  <a:schemeClr val="tx1"/>
                </a:solidFill>
                <a:effectLst>
                  <a:outerShdw sx="0" sy="0">
                    <a:srgbClr val="000000"/>
                  </a:outerShdw>
                </a:effectLst>
                <a:latin typeface="David" panose="020E0502060401010101" pitchFamily="34" charset="-79"/>
                <a:cs typeface="David" panose="020E0502060401010101" pitchFamily="34" charset="-79"/>
              </a:rPr>
              <a:t>ייצורית</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 משביחה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את הערך הכלכלי של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הטובין אף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אם אינה מביאה </a:t>
            </a:r>
            <a:r>
              <a:rPr lang="he-IL" sz="3100" cap="all" dirty="0" err="1">
                <a:solidFill>
                  <a:schemeClr val="tx1"/>
                </a:solidFill>
                <a:effectLst>
                  <a:outerShdw sx="0" sy="0">
                    <a:srgbClr val="000000"/>
                  </a:outerShdw>
                </a:effectLst>
                <a:latin typeface="David" panose="020E0502060401010101" pitchFamily="34" charset="-79"/>
                <a:cs typeface="David" panose="020E0502060401010101" pitchFamily="34" charset="-79"/>
              </a:rPr>
              <a:t>עימה</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 כל שינוי בצורה.</a:t>
            </a:r>
            <a:endParaRPr lang="en-US" sz="31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457200" indent="-457200" algn="just">
              <a:buFont typeface="Arial" panose="020B0604020202020204" pitchFamily="34" charset="0"/>
              <a:buChar char="•"/>
            </a:pP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מבחן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מרכז הפעילות: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האם </a:t>
            </a:r>
            <a:r>
              <a:rPr lang="he-IL" sz="3100" cap="all" dirty="0">
                <a:solidFill>
                  <a:schemeClr val="tx1"/>
                </a:solidFill>
                <a:effectLst>
                  <a:outerShdw sx="0" sy="0">
                    <a:srgbClr val="000000"/>
                  </a:outerShdw>
                </a:effectLst>
                <a:latin typeface="David" panose="020E0502060401010101" pitchFamily="34" charset="-79"/>
                <a:cs typeface="David" panose="020E0502060401010101" pitchFamily="34" charset="-79"/>
              </a:rPr>
              <a:t>הפעילות המדוברת מנוגדת לפעילות של מתן </a:t>
            </a:r>
            <a:r>
              <a:rPr lang="he-IL" sz="31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שירותים</a:t>
            </a:r>
            <a:r>
              <a:rPr lang="he-IL" sz="3000" cap="all" dirty="0" smtClean="0">
                <a:solidFill>
                  <a:schemeClr val="tx1"/>
                </a:solidFill>
                <a:effectLst>
                  <a:outerShdw sx="0" sy="0">
                    <a:srgbClr val="000000"/>
                  </a:outerShdw>
                </a:effectLst>
                <a:latin typeface="David" panose="020E0502060401010101" pitchFamily="34" charset="-79"/>
                <a:cs typeface="David" panose="020E0502060401010101" pitchFamily="34" charset="-79"/>
              </a:rPr>
              <a:t>.</a:t>
            </a:r>
          </a:p>
          <a:p>
            <a:pPr marL="914400" lvl="1" indent="-457200" algn="r">
              <a:buFont typeface="Arial" panose="020B0604020202020204" pitchFamily="34" charset="0"/>
              <a:buChar char="•"/>
            </a:pPr>
            <a:endParaRPr lang="en-US" sz="2800" cap="all"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endParaRPr lang="en-US" sz="2800" dirty="0">
              <a:solidFill>
                <a:schemeClr val="tx1"/>
              </a:solidFill>
              <a:effectLst>
                <a:outerShdw sx="0" sy="0">
                  <a:srgbClr val="000000"/>
                </a:outerShdw>
              </a:effectLst>
              <a:latin typeface="David" panose="020E0502060401010101" pitchFamily="34" charset="-79"/>
              <a:cs typeface="David" panose="020E0502060401010101" pitchFamily="34" charset="-79"/>
            </a:endParaRPr>
          </a:p>
          <a:p>
            <a:pPr marL="342900" indent="-342900" algn="just" fontAlgn="base">
              <a:buFont typeface="Wingdings 3" charset="2"/>
              <a:buChar char=""/>
            </a:pPr>
            <a:endParaRPr lang="he-IL" sz="2800" dirty="0">
              <a:solidFill>
                <a:schemeClr val="tx1"/>
              </a:solidFill>
              <a:effectLst>
                <a:outerShdw sx="0" sy="0">
                  <a:srgbClr val="000000"/>
                </a:outerShdw>
              </a:effectLst>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a:blip r:embed="rId2"/>
          <a:stretch>
            <a:fillRect/>
          </a:stretch>
        </p:blipFill>
        <p:spPr>
          <a:xfrm>
            <a:off x="88555" y="133178"/>
            <a:ext cx="2160375" cy="906713"/>
          </a:xfrm>
          <a:prstGeom prst="rect">
            <a:avLst/>
          </a:prstGeom>
        </p:spPr>
      </p:pic>
    </p:spTree>
    <p:extLst>
      <p:ext uri="{BB962C8B-B14F-4D97-AF65-F5344CB8AC3E}">
        <p14:creationId xmlns:p14="http://schemas.microsoft.com/office/powerpoint/2010/main" val="42512266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יונים">
  <a:themeElements>
    <a:clrScheme name="יונים">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יונים">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יונים">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833</TotalTime>
  <Words>1661</Words>
  <Application>Microsoft Office PowerPoint</Application>
  <PresentationFormat>מסך רחב</PresentationFormat>
  <Paragraphs>168</Paragraphs>
  <Slides>19</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19</vt:i4>
      </vt:variant>
    </vt:vector>
  </HeadingPairs>
  <TitlesOfParts>
    <vt:vector size="25" baseType="lpstr">
      <vt:lpstr>Arial</vt:lpstr>
      <vt:lpstr>Century Gothic</vt:lpstr>
      <vt:lpstr>David</vt:lpstr>
      <vt:lpstr>Times New Roman</vt:lpstr>
      <vt:lpstr>Wingdings 3</vt:lpstr>
      <vt:lpstr>יונים</vt:lpstr>
      <vt:lpstr>פסילת ספרים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סוגיית תושבות לצורכי מס</dc:title>
  <dc:creator>Efi Ohana</dc:creator>
  <cp:lastModifiedBy>Liana Abayev</cp:lastModifiedBy>
  <cp:revision>97</cp:revision>
  <dcterms:created xsi:type="dcterms:W3CDTF">2015-11-09T06:54:07Z</dcterms:created>
  <dcterms:modified xsi:type="dcterms:W3CDTF">2017-01-22T07:22:57Z</dcterms:modified>
</cp:coreProperties>
</file>